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8" r:id="rId2"/>
    <p:sldId id="259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79" r:id="rId11"/>
    <p:sldId id="280" r:id="rId12"/>
    <p:sldId id="281" r:id="rId13"/>
    <p:sldId id="282" r:id="rId14"/>
    <p:sldId id="268" r:id="rId15"/>
    <p:sldId id="269" r:id="rId16"/>
    <p:sldId id="270" r:id="rId17"/>
    <p:sldId id="271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388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873C-DA42-4DBB-BBC8-14563986AF33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65EB5-038F-4590-A993-AFE064B5FD3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873C-DA42-4DBB-BBC8-14563986AF33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65EB5-038F-4590-A993-AFE064B5FD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873C-DA42-4DBB-BBC8-14563986AF33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65EB5-038F-4590-A993-AFE064B5FD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873C-DA42-4DBB-BBC8-14563986AF33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65EB5-038F-4590-A993-AFE064B5FD3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873C-DA42-4DBB-BBC8-14563986AF33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65EB5-038F-4590-A993-AFE064B5FD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873C-DA42-4DBB-BBC8-14563986AF33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65EB5-038F-4590-A993-AFE064B5FD3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873C-DA42-4DBB-BBC8-14563986AF33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65EB5-038F-4590-A993-AFE064B5FD3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873C-DA42-4DBB-BBC8-14563986AF33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65EB5-038F-4590-A993-AFE064B5FD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873C-DA42-4DBB-BBC8-14563986AF33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65EB5-038F-4590-A993-AFE064B5FD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873C-DA42-4DBB-BBC8-14563986AF33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65EB5-038F-4590-A993-AFE064B5FD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873C-DA42-4DBB-BBC8-14563986AF33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65EB5-038F-4590-A993-AFE064B5FD3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8C7873C-DA42-4DBB-BBC8-14563986AF33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2D65EB5-038F-4590-A993-AFE064B5FD3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png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1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png"/><Relationship Id="rId11" Type="http://schemas.openxmlformats.org/officeDocument/2006/relationships/oleObject" Target="../embeddings/oleObject2.bin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/>
          </p:cNvPicPr>
          <p:nvPr>
            <p:ph sz="quarter" idx="13"/>
          </p:nvPr>
        </p:nvPicPr>
        <p:blipFill rotWithShape="1">
          <a:blip r:embed="rId2"/>
          <a:srcRect l="5305" t="21515" r="51289" b="10779"/>
          <a:stretch/>
        </p:blipFill>
        <p:spPr bwMode="auto">
          <a:xfrm>
            <a:off x="304800" y="152400"/>
            <a:ext cx="7848600" cy="6400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4093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3AC0EE2-15F0-46FC-9971-DA6DF588A3D0}"/>
              </a:ext>
            </a:extLst>
          </p:cNvPr>
          <p:cNvSpPr txBox="1"/>
          <p:nvPr/>
        </p:nvSpPr>
        <p:spPr>
          <a:xfrm>
            <a:off x="228600" y="304800"/>
            <a:ext cx="8153400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+mj-lt"/>
              <a:buAutoNum type="arabicPeriod"/>
              <a:tabLst>
                <a:tab pos="274320" algn="l"/>
              </a:tabLst>
            </a:pP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Two coins are tossed.  What is the probability that at least one head appears?</a:t>
            </a:r>
            <a:endParaRPr lang="en-SG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01650" indent="-274320" algn="just">
              <a:tabLst>
                <a:tab pos="274320" algn="l"/>
              </a:tabLst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SG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B05C07-AD46-458B-93AB-8E4F493F1A28}"/>
              </a:ext>
            </a:extLst>
          </p:cNvPr>
          <p:cNvSpPr txBox="1"/>
          <p:nvPr/>
        </p:nvSpPr>
        <p:spPr>
          <a:xfrm>
            <a:off x="228600" y="1289685"/>
            <a:ext cx="65735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1650" indent="-274320" algn="just">
              <a:tabLst>
                <a:tab pos="27432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Two coins are tossed</a:t>
            </a:r>
            <a:endParaRPr lang="en-SG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799AAE-3D76-45BC-B937-B7B2C0F0EDC4}"/>
              </a:ext>
            </a:extLst>
          </p:cNvPr>
          <p:cNvSpPr txBox="1"/>
          <p:nvPr/>
        </p:nvSpPr>
        <p:spPr>
          <a:xfrm>
            <a:off x="533400" y="1828800"/>
            <a:ext cx="6324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1650" indent="-274320" algn="just">
              <a:tabLst>
                <a:tab pos="27432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Sample Space   S  =  { HH, HT, TH, TT}</a:t>
            </a:r>
            <a:endParaRPr lang="en-SG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F54EEF-388F-4E1F-AA3D-7FEDBC2D1446}"/>
              </a:ext>
            </a:extLst>
          </p:cNvPr>
          <p:cNvSpPr txBox="1"/>
          <p:nvPr/>
        </p:nvSpPr>
        <p:spPr>
          <a:xfrm>
            <a:off x="969335" y="2350770"/>
            <a:ext cx="6019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1650" indent="-274320" algn="just">
              <a:tabLst>
                <a:tab pos="27432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Number of sample points  =  n(S)  = 4</a:t>
            </a:r>
            <a:endParaRPr lang="en-SG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EC2C3B-4189-48CA-B6EE-453B57CFA35C}"/>
              </a:ext>
            </a:extLst>
          </p:cNvPr>
          <p:cNvSpPr txBox="1"/>
          <p:nvPr/>
        </p:nvSpPr>
        <p:spPr>
          <a:xfrm>
            <a:off x="685800" y="2907030"/>
            <a:ext cx="617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1650" indent="-274320" algn="just">
              <a:tabLst>
                <a:tab pos="27432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Let  A  = at least one head appears</a:t>
            </a:r>
            <a:endParaRPr lang="en-SG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7589D7-4589-4945-82D9-01FEC87CCB8B}"/>
              </a:ext>
            </a:extLst>
          </p:cNvPr>
          <p:cNvSpPr txBox="1"/>
          <p:nvPr/>
        </p:nvSpPr>
        <p:spPr>
          <a:xfrm>
            <a:off x="1143000" y="3244334"/>
            <a:ext cx="5715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1650" indent="-274320" algn="just">
              <a:tabLst>
                <a:tab pos="27432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Then  A  =  {HH, HT, TH}</a:t>
            </a:r>
            <a:endParaRPr lang="en-SG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2FEA291-7030-4756-83B7-AD283BAEC8D0}"/>
              </a:ext>
            </a:extLst>
          </p:cNvPr>
          <p:cNvSpPr txBox="1"/>
          <p:nvPr/>
        </p:nvSpPr>
        <p:spPr>
          <a:xfrm>
            <a:off x="928695" y="380059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1650" indent="-274320" algn="just">
              <a:tabLst>
                <a:tab pos="27432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(A) = 3</a:t>
            </a:r>
            <a:endParaRPr lang="en-SG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" name="Rectangle 8">
            <a:extLst>
              <a:ext uri="{FF2B5EF4-FFF2-40B4-BE49-F238E27FC236}">
                <a16:creationId xmlns:a16="http://schemas.microsoft.com/office/drawing/2014/main" id="{D57AEAAF-1784-48B1-8508-6FE35C3E59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320" y="4496070"/>
            <a:ext cx="235417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Therefore    P (A)  = 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4DE36029-2C05-4CB6-B7A8-2EAB0A4F1E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3227203"/>
              </p:ext>
            </p:extLst>
          </p:nvPr>
        </p:nvGraphicFramePr>
        <p:xfrm>
          <a:off x="2743200" y="4356854"/>
          <a:ext cx="611833" cy="69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r:id="rId3" imgW="355292" imgH="406048" progId="Equation.3">
                  <p:embed/>
                </p:oleObj>
              </mc:Choice>
              <mc:Fallback>
                <p:oleObj r:id="rId3" imgW="355292" imgH="406048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356854"/>
                        <a:ext cx="611833" cy="6992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9">
            <a:extLst>
              <a:ext uri="{FF2B5EF4-FFF2-40B4-BE49-F238E27FC236}">
                <a16:creationId xmlns:a16="http://schemas.microsoft.com/office/drawing/2014/main" id="{99D6B7A1-4729-4F06-B275-1AD982E0A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650" y="863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638" algn="l"/>
              </a:tabLst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=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34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CD41086-A9A2-464A-93E1-8B81D0F7B54B}"/>
                  </a:ext>
                </a:extLst>
              </p:cNvPr>
              <p:cNvSpPr txBox="1"/>
              <p:nvPr/>
            </p:nvSpPr>
            <p:spPr>
              <a:xfrm>
                <a:off x="3227276" y="4438714"/>
                <a:ext cx="936847" cy="5275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01650" indent="-274320" algn="just">
                  <a:tabLst>
                    <a:tab pos="274320" algn="l"/>
                  </a:tabLst>
                </a:pP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SG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CD41086-A9A2-464A-93E1-8B81D0F7B5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7276" y="4438714"/>
                <a:ext cx="936847" cy="527580"/>
              </a:xfrm>
              <a:prstGeom prst="rect">
                <a:avLst/>
              </a:prstGeom>
              <a:blipFill>
                <a:blip r:embed="rId5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982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4" grpId="0"/>
      <p:bldP spid="16" grpId="0"/>
      <p:bldP spid="26" grpId="0"/>
      <p:bldP spid="30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4B5E7AF-602E-4D82-AEC4-74D510D92801}"/>
              </a:ext>
            </a:extLst>
          </p:cNvPr>
          <p:cNvSpPr txBox="1"/>
          <p:nvPr/>
        </p:nvSpPr>
        <p:spPr>
          <a:xfrm>
            <a:off x="228600" y="228601"/>
            <a:ext cx="8610600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4320" indent="-274320" algn="just">
              <a:spcAft>
                <a:spcPts val="600"/>
              </a:spcAft>
              <a:tabLst>
                <a:tab pos="274320" algn="l"/>
              </a:tabLst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	A bag contains 8 red, 4 white and 6 black balls, all identical except from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colour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 If a ball is drawn at random, what is the probability of getting?</a:t>
            </a:r>
            <a:endParaRPr lang="en-SG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300"/>
              </a:spcAft>
              <a:buFont typeface="+mj-lt"/>
              <a:buAutoNum type="alphaLcParenBoth"/>
              <a:tabLst>
                <a:tab pos="129540" algn="l"/>
                <a:tab pos="129540" algn="l"/>
                <a:tab pos="554355" algn="l"/>
                <a:tab pos="571500" algn="l"/>
                <a:tab pos="1371600" algn="l"/>
                <a:tab pos="1657350" algn="l"/>
              </a:tabLst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red ball	     (c)	a black ball</a:t>
            </a:r>
            <a:endParaRPr lang="en-SG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300"/>
              </a:spcAft>
              <a:buFont typeface="+mj-lt"/>
              <a:buAutoNum type="alphaLcParenBoth"/>
              <a:tabLst>
                <a:tab pos="129540" algn="l"/>
                <a:tab pos="129540" algn="l"/>
                <a:tab pos="554355" algn="l"/>
                <a:tab pos="571500" algn="l"/>
                <a:tab pos="1371600" algn="l"/>
                <a:tab pos="1657350" algn="l"/>
              </a:tabLst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white ball	(d)	not a white ball </a:t>
            </a:r>
            <a:endParaRPr lang="en-SG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01650" indent="-274320" algn="just">
              <a:tabLst>
                <a:tab pos="274320" algn="l"/>
              </a:tabLs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SG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058DEA-B875-4979-AF23-AC9100FB7D7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81200"/>
            <a:ext cx="2133600" cy="19050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E8A7EED-FF51-4717-94FD-1319B70E63AA}"/>
                  </a:ext>
                </a:extLst>
              </p:cNvPr>
              <p:cNvSpPr txBox="1"/>
              <p:nvPr/>
            </p:nvSpPr>
            <p:spPr>
              <a:xfrm>
                <a:off x="3581400" y="2049231"/>
                <a:ext cx="3810000" cy="5644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lphaLcParenBoth"/>
                </a:pPr>
                <a14:m>
                  <m:oMath xmlns:m="http://schemas.openxmlformats.org/officeDocument/2006/math">
                    <m:r>
                      <a:rPr lang="en-SG" sz="1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SG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SG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</m:d>
                    <m:r>
                      <a:rPr lang="en-SG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SG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SG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en-SG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SG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</m:d>
                      </m:num>
                      <m:den>
                        <m:r>
                          <a:rPr lang="en-SG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en-SG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SG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</m:d>
                      </m:den>
                    </m:f>
                  </m:oMath>
                </a14:m>
                <a:r>
                  <a:rPr lang="en-SG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SG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en-SG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SG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SG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SG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SG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E8A7EED-FF51-4717-94FD-1319B70E63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2049231"/>
                <a:ext cx="3810000" cy="564450"/>
              </a:xfrm>
              <a:prstGeom prst="rect">
                <a:avLst/>
              </a:prstGeom>
              <a:blipFill>
                <a:blip r:embed="rId4"/>
                <a:stretch>
                  <a:fillRect l="-1280" b="-5376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89AA37A-38FF-4B01-B461-D2C878A7F79F}"/>
                  </a:ext>
                </a:extLst>
              </p:cNvPr>
              <p:cNvSpPr txBox="1"/>
              <p:nvPr/>
            </p:nvSpPr>
            <p:spPr>
              <a:xfrm>
                <a:off x="3581400" y="2772318"/>
                <a:ext cx="3428999" cy="5335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spcBef>
                    <a:spcPts val="600"/>
                  </a:spcBef>
                  <a:spcAft>
                    <a:spcPts val="300"/>
                  </a:spcAft>
                  <a:tabLst>
                    <a:tab pos="274320" algn="l"/>
                    <a:tab pos="274320" algn="l"/>
                    <a:tab pos="1143000" algn="l"/>
                  </a:tabLst>
                </a:pPr>
                <a:r>
                  <a:rPr lang="en-US" i="1" dirty="0">
                    <a:effectLst/>
                    <a:ea typeface="Times New Roman" panose="02020603050405020304" pitchFamily="18" charset="0"/>
                  </a:rPr>
                  <a:t>(b) </a:t>
                </a:r>
                <a14:m>
                  <m:oMath xmlns:m="http://schemas.openxmlformats.org/officeDocument/2006/math">
                    <m:r>
                      <a:rPr lang="en-US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SG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SG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SG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89AA37A-38FF-4B01-B461-D2C878A7F7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2772318"/>
                <a:ext cx="3428999" cy="533544"/>
              </a:xfrm>
              <a:prstGeom prst="rect">
                <a:avLst/>
              </a:prstGeom>
              <a:blipFill>
                <a:blip r:embed="rId5"/>
                <a:stretch>
                  <a:fillRect l="-1601" b="-689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11EE986-76FB-4FEA-B4BF-B5A6A1C5C590}"/>
                  </a:ext>
                </a:extLst>
              </p:cNvPr>
              <p:cNvSpPr txBox="1"/>
              <p:nvPr/>
            </p:nvSpPr>
            <p:spPr>
              <a:xfrm>
                <a:off x="3581400" y="3552138"/>
                <a:ext cx="3581399" cy="5644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SG" sz="1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SG" sz="1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SG" sz="1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  <m:r>
                      <a:rPr lang="en-SG" sz="1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SG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SG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</m:d>
                    <m:r>
                      <a:rPr lang="en-SG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SG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SG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SG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SG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𝑊</m:t>
                        </m:r>
                        <m:r>
                          <a:rPr lang="en-SG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SG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SG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SG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  <m:r>
                          <a:rPr lang="en-SG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SG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SG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SG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SG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SG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SG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SG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11EE986-76FB-4FEA-B4BF-B5A6A1C5C5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3552138"/>
                <a:ext cx="3581399" cy="564450"/>
              </a:xfrm>
              <a:prstGeom prst="rect">
                <a:avLst/>
              </a:prstGeom>
              <a:blipFill>
                <a:blip r:embed="rId6"/>
                <a:stretch>
                  <a:fillRect b="-7609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2EF9DEB-1108-43CB-A5CF-78C376DB8CBC}"/>
                  </a:ext>
                </a:extLst>
              </p:cNvPr>
              <p:cNvSpPr txBox="1"/>
              <p:nvPr/>
            </p:nvSpPr>
            <p:spPr>
              <a:xfrm>
                <a:off x="838200" y="4399169"/>
                <a:ext cx="482097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:r>
                  <a:rPr lang="en-SG" dirty="0"/>
                  <a:t>(</a:t>
                </a:r>
                <a:r>
                  <a:rPr lang="en-SG" i="1" dirty="0"/>
                  <a:t>d)</a:t>
                </a:r>
                <a14:m>
                  <m:oMath xmlns:m="http://schemas.openxmlformats.org/officeDocument/2006/math">
                    <m:r>
                      <a:rPr lang="en-SG" i="1"/>
                      <m:t>𝑃</m:t>
                    </m:r>
                    <m:d>
                      <m:dPr>
                        <m:ctrlPr>
                          <a:rPr lang="en-SG" i="1"/>
                        </m:ctrlPr>
                      </m:dPr>
                      <m:e>
                        <m:r>
                          <a:rPr lang="en-SG" i="1"/>
                          <m:t>𝑛𝑜𝑡</m:t>
                        </m:r>
                        <m:r>
                          <a:rPr lang="en-SG" i="1"/>
                          <m:t> </m:t>
                        </m:r>
                        <m:r>
                          <a:rPr lang="en-SG" i="1"/>
                          <m:t>𝑊</m:t>
                        </m:r>
                      </m:e>
                    </m:d>
                    <m:r>
                      <a:rPr lang="en-SG" i="1"/>
                      <m:t>=</m:t>
                    </m:r>
                    <m:r>
                      <a:rPr lang="en-SG" i="1"/>
                      <m:t>𝑃</m:t>
                    </m:r>
                    <m:d>
                      <m:dPr>
                        <m:ctrlPr>
                          <a:rPr lang="en-SG" i="1"/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SG" i="1"/>
                            </m:ctrlPr>
                          </m:accPr>
                          <m:e>
                            <m:r>
                              <a:rPr lang="en-SG" i="1"/>
                              <m:t>𝑊</m:t>
                            </m:r>
                          </m:e>
                        </m:acc>
                      </m:e>
                    </m:d>
                  </m:oMath>
                </a14:m>
                <a:endParaRPr lang="en-SG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2EF9DEB-1108-43CB-A5CF-78C376DB8C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399169"/>
                <a:ext cx="4820978" cy="369332"/>
              </a:xfrm>
              <a:prstGeom prst="rect">
                <a:avLst/>
              </a:prstGeom>
              <a:blipFill>
                <a:blip r:embed="rId7"/>
                <a:stretch>
                  <a:fillRect l="-1139" t="-11667" b="-2500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5579955-FFDB-49FA-AD31-CE50C0617AF8}"/>
                  </a:ext>
                </a:extLst>
              </p:cNvPr>
              <p:cNvSpPr txBox="1"/>
              <p:nvPr/>
            </p:nvSpPr>
            <p:spPr>
              <a:xfrm>
                <a:off x="1649819" y="4244319"/>
                <a:ext cx="4800600" cy="6790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SG" i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SG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en-SG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SG" i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en-SG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d>
                                <m:dPr>
                                  <m:ctrlPr>
                                    <a:rPr lang="en-SG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SG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d>
                              <m:r>
                                <a:rPr lang="en-SG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SG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SG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SG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"/>
                              <m:ctrlPr>
                                <a:rPr lang="en-SG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SG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SG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SG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SG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5579955-FFDB-49FA-AD31-CE50C0617A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9819" y="4244319"/>
                <a:ext cx="4800600" cy="6790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5C676E2-D6A2-418D-B0E5-C335F5F2C2FD}"/>
                  </a:ext>
                </a:extLst>
              </p:cNvPr>
              <p:cNvSpPr txBox="1"/>
              <p:nvPr/>
            </p:nvSpPr>
            <p:spPr>
              <a:xfrm>
                <a:off x="4976038" y="4362864"/>
                <a:ext cx="4572000" cy="4859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SG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SG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8+6</m:t>
                        </m:r>
                      </m:num>
                      <m:den>
                        <m:r>
                          <a:rPr lang="en-SG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SG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SG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14</m:t>
                        </m:r>
                      </m:num>
                      <m:den>
                        <m:r>
                          <a:rPr lang="en-SG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SG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SG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SG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SG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a:rPr lang="en-SG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SG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5C676E2-D6A2-418D-B0E5-C335F5F2C2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6038" y="4362864"/>
                <a:ext cx="4572000" cy="485902"/>
              </a:xfrm>
              <a:prstGeom prst="rect">
                <a:avLst/>
              </a:prstGeom>
              <a:blipFill>
                <a:blip r:embed="rId9"/>
                <a:stretch>
                  <a:fillRect l="-1067" b="-886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1AE0323-AB50-44AB-A574-7698A3ED5B11}"/>
                  </a:ext>
                </a:extLst>
              </p:cNvPr>
              <p:cNvSpPr txBox="1"/>
              <p:nvPr/>
            </p:nvSpPr>
            <p:spPr>
              <a:xfrm>
                <a:off x="175439" y="4835930"/>
                <a:ext cx="4885660" cy="15292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>
                  <a:lnSpc>
                    <a:spcPct val="107000"/>
                  </a:lnSpc>
                </a:pPr>
                <a:r>
                  <a:rPr lang="en-SG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Now we have</a:t>
                </a:r>
                <a:endParaRPr lang="en-SG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07000"/>
                  </a:lnSpc>
                </a:pPr>
                <a:r>
                  <a:rPr lang="en-SG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SG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07000"/>
                  </a:lnSpc>
                </a:pPr>
                <a:r>
                  <a:rPr lang="en-SG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P(W) + P(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SG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SG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W</m:t>
                        </m:r>
                      </m:e>
                    </m:acc>
                  </m:oMath>
                </a14:m>
                <a:r>
                  <a:rPr lang="en-SG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SG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SG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SG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SG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SG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SG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=  1</a:t>
                </a:r>
                <a:endParaRPr lang="en-SG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SG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SG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1AE0323-AB50-44AB-A574-7698A3ED5B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439" y="4835930"/>
                <a:ext cx="4885660" cy="1529201"/>
              </a:xfrm>
              <a:prstGeom prst="rect">
                <a:avLst/>
              </a:prstGeom>
              <a:blipFill>
                <a:blip r:embed="rId10"/>
                <a:stretch>
                  <a:fillRect t="-1594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5F53D796-F77E-467F-8EC4-6E43C28DBE06}"/>
              </a:ext>
            </a:extLst>
          </p:cNvPr>
          <p:cNvSpPr txBox="1"/>
          <p:nvPr/>
        </p:nvSpPr>
        <p:spPr>
          <a:xfrm>
            <a:off x="3810000" y="5189685"/>
            <a:ext cx="47740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general    P(A) + P(A)  =  1</a:t>
            </a:r>
            <a:endParaRPr lang="en-SG" dirty="0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522E8EE-F4E9-47DF-9F83-D2649EC0D9B9}"/>
              </a:ext>
            </a:extLst>
          </p:cNvPr>
          <p:cNvCxnSpPr/>
          <p:nvPr/>
        </p:nvCxnSpPr>
        <p:spPr>
          <a:xfrm flipH="1">
            <a:off x="5932967" y="5240362"/>
            <a:ext cx="10633" cy="14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24">
            <a:extLst>
              <a:ext uri="{FF2B5EF4-FFF2-40B4-BE49-F238E27FC236}">
                <a16:creationId xmlns:a16="http://schemas.microsoft.com/office/drawing/2014/main" id="{BCAB82DB-C4C8-4F69-9E6E-6C8D1611A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6137" y="477367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SG"/>
          </a:p>
        </p:txBody>
      </p:sp>
      <p:graphicFrame>
        <p:nvGraphicFramePr>
          <p:cNvPr id="47" name="Object 46">
            <a:extLst>
              <a:ext uri="{FF2B5EF4-FFF2-40B4-BE49-F238E27FC236}">
                <a16:creationId xmlns:a16="http://schemas.microsoft.com/office/drawing/2014/main" id="{90062938-9BAD-4781-B55A-010E736DF1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2359570"/>
              </p:ext>
            </p:extLst>
          </p:nvPr>
        </p:nvGraphicFramePr>
        <p:xfrm>
          <a:off x="5846137" y="5230878"/>
          <a:ext cx="1524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r:id="rId11" imgW="152004" imgH="177338" progId="Equation.3">
                  <p:embed/>
                </p:oleObj>
              </mc:Choice>
              <mc:Fallback>
                <p:oleObj r:id="rId11" imgW="152004" imgH="177338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6137" y="5230878"/>
                        <a:ext cx="1524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824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0" grpId="0"/>
      <p:bldP spid="12" grpId="0"/>
      <p:bldP spid="16" grpId="0"/>
      <p:bldP spid="18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E751E34-9490-4A14-B18A-441F88FEA25B}"/>
              </a:ext>
            </a:extLst>
          </p:cNvPr>
          <p:cNvSpPr txBox="1"/>
          <p:nvPr/>
        </p:nvSpPr>
        <p:spPr>
          <a:xfrm>
            <a:off x="228600" y="152400"/>
            <a:ext cx="8610600" cy="1502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4320" indent="-274320" algn="just">
              <a:tabLst>
                <a:tab pos="274320" algn="l"/>
              </a:tabLst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	A box contains 40 discs, identical except that some are red and the rests are white.  If a disc is drawn at random, the probability that it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 red is 1/4.</a:t>
            </a:r>
            <a:endParaRPr lang="en-SG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0080" indent="-365760" algn="just">
              <a:spcAft>
                <a:spcPts val="20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(a)	How many white discs are there in the box?</a:t>
            </a:r>
            <a:endParaRPr lang="en-SG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0080" indent="-365760" algn="just">
              <a:spcAft>
                <a:spcPts val="20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(b)	How many more red discs should be put into the box to make the probability of drawing a red disc = 1/3.</a:t>
            </a:r>
            <a:endParaRPr lang="en-SG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087BF6-C67C-44C9-BBDD-C242AD9CD88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99024"/>
            <a:ext cx="2133599" cy="193477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6435BD8-7444-47FB-BF39-CE3F1ECA4F6F}"/>
                  </a:ext>
                </a:extLst>
              </p:cNvPr>
              <p:cNvSpPr txBox="1"/>
              <p:nvPr/>
            </p:nvSpPr>
            <p:spPr>
              <a:xfrm>
                <a:off x="2667000" y="1799024"/>
                <a:ext cx="4683642" cy="557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SG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Given   P(R)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SG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SG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SG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6435BD8-7444-47FB-BF39-CE3F1ECA4F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1799024"/>
                <a:ext cx="4683642" cy="557332"/>
              </a:xfrm>
              <a:prstGeom prst="rect">
                <a:avLst/>
              </a:prstGeom>
              <a:blipFill>
                <a:blip r:embed="rId3"/>
                <a:stretch>
                  <a:fillRect b="-326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D3B4D660-EF96-4658-A0DB-20C6317FE3BE}"/>
              </a:ext>
            </a:extLst>
          </p:cNvPr>
          <p:cNvSpPr txBox="1"/>
          <p:nvPr/>
        </p:nvSpPr>
        <p:spPr>
          <a:xfrm>
            <a:off x="3352800" y="2503548"/>
            <a:ext cx="4683642" cy="664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lphaLcParenBoth"/>
            </a:pPr>
            <a:r>
              <a:rPr lang="en-S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n(W) = ?</a:t>
            </a:r>
            <a:endParaRPr lang="en-SG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>
              <a:lnSpc>
                <a:spcPct val="107000"/>
              </a:lnSpc>
              <a:spcAft>
                <a:spcPts val="800"/>
              </a:spcAft>
            </a:pPr>
            <a:r>
              <a:rPr lang="en-S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S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D3B4D9B-38F2-46CA-ACB3-9B879780DBDB}"/>
                  </a:ext>
                </a:extLst>
              </p:cNvPr>
              <p:cNvSpPr txBox="1"/>
              <p:nvPr/>
            </p:nvSpPr>
            <p:spPr>
              <a:xfrm>
                <a:off x="3048000" y="2971799"/>
                <a:ext cx="2590800" cy="5644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9144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SG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P( R )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SG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en-SG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SG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</m:d>
                      </m:num>
                      <m:den>
                        <m:r>
                          <a:rPr lang="en-SG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en-SG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SG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</m:d>
                      </m:den>
                    </m:f>
                  </m:oMath>
                </a14:m>
                <a:endParaRPr lang="en-SG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D3B4D9B-38F2-46CA-ACB3-9B879780DB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2971799"/>
                <a:ext cx="2590800" cy="5644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E40762C-74BE-4277-B3E7-324E73FAA3A0}"/>
                  </a:ext>
                </a:extLst>
              </p:cNvPr>
              <p:cNvSpPr txBox="1"/>
              <p:nvPr/>
            </p:nvSpPr>
            <p:spPr>
              <a:xfrm>
                <a:off x="3525580" y="3482525"/>
                <a:ext cx="1960820" cy="5341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91440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SG" sz="18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SG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SG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SG" sz="1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SG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SG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en-SG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SG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</m:d>
                      </m:num>
                      <m:den>
                        <m:r>
                          <a:rPr lang="en-SG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40</m:t>
                        </m:r>
                      </m:den>
                    </m:f>
                  </m:oMath>
                </a14:m>
                <a:endParaRPr lang="en-SG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E40762C-74BE-4277-B3E7-324E73FAA3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5580" y="3482525"/>
                <a:ext cx="1960820" cy="534121"/>
              </a:xfrm>
              <a:prstGeom prst="rect">
                <a:avLst/>
              </a:prstGeom>
              <a:blipFill>
                <a:blip r:embed="rId5"/>
                <a:stretch>
                  <a:fillRect b="-1136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DE25FEB-1618-4D05-9786-526DA86F1366}"/>
                  </a:ext>
                </a:extLst>
              </p:cNvPr>
              <p:cNvSpPr txBox="1"/>
              <p:nvPr/>
            </p:nvSpPr>
            <p:spPr>
              <a:xfrm>
                <a:off x="3144579" y="4151692"/>
                <a:ext cx="2722821" cy="5108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SG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n( R) =  </a:t>
                </a:r>
                <a:r>
                  <a:rPr lang="en-SG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SG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SG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SG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SG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SG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40</m:t>
                    </m:r>
                  </m:oMath>
                </a14:m>
                <a:r>
                  <a:rPr lang="en-SG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=  10</a:t>
                </a:r>
                <a:endParaRPr lang="en-SG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DE25FEB-1618-4D05-9786-526DA86F13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4579" y="4151692"/>
                <a:ext cx="2722821" cy="510845"/>
              </a:xfrm>
              <a:prstGeom prst="rect">
                <a:avLst/>
              </a:prstGeom>
              <a:blipFill>
                <a:blip r:embed="rId6"/>
                <a:stretch>
                  <a:fillRect r="-1566" b="-5952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56DC1F6E-EF3A-4F4C-9D3C-AE07C926E3C2}"/>
              </a:ext>
            </a:extLst>
          </p:cNvPr>
          <p:cNvSpPr txBox="1"/>
          <p:nvPr/>
        </p:nvSpPr>
        <p:spPr>
          <a:xfrm>
            <a:off x="2595230" y="4791905"/>
            <a:ext cx="4683642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S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Therefore  n(W )  =  40  ̶ 10 =30</a:t>
            </a:r>
            <a:endParaRPr lang="en-SG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14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10" grpId="0"/>
      <p:bldP spid="12" grpId="0"/>
      <p:bldP spid="14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FA9B551-82C5-4432-9775-126D11E5EC0B}"/>
              </a:ext>
            </a:extLst>
          </p:cNvPr>
          <p:cNvSpPr txBox="1"/>
          <p:nvPr/>
        </p:nvSpPr>
        <p:spPr>
          <a:xfrm>
            <a:off x="685800" y="304800"/>
            <a:ext cx="6629400" cy="405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S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SG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   Some red discs are put into the box, let it be x</a:t>
            </a:r>
            <a:endParaRPr lang="en-SG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FC7011-D832-4BC4-B957-FB573FD78CE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66800"/>
            <a:ext cx="4419600" cy="30480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FCF7D59-2397-4688-B114-BF07C04FE978}"/>
                  </a:ext>
                </a:extLst>
              </p:cNvPr>
              <p:cNvSpPr txBox="1"/>
              <p:nvPr/>
            </p:nvSpPr>
            <p:spPr>
              <a:xfrm>
                <a:off x="5715000" y="1066800"/>
                <a:ext cx="1371600" cy="4848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SG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 ( R)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SG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SG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SG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FCF7D59-2397-4688-B114-BF07C04FE9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1066800"/>
                <a:ext cx="1371600" cy="484876"/>
              </a:xfrm>
              <a:prstGeom prst="rect">
                <a:avLst/>
              </a:prstGeom>
              <a:blipFill>
                <a:blip r:embed="rId3"/>
                <a:stretch>
                  <a:fillRect l="-4000" b="-625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4CBC064-EED2-4029-A57C-2583A686D53B}"/>
                  </a:ext>
                </a:extLst>
              </p:cNvPr>
              <p:cNvSpPr txBox="1"/>
              <p:nvPr/>
            </p:nvSpPr>
            <p:spPr>
              <a:xfrm>
                <a:off x="5715000" y="1641537"/>
                <a:ext cx="4572000" cy="5335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SG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 ( R ) 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SG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SG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SG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  <m:r>
                          <a:rPr lang="en-SG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SG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SG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SG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  <m:r>
                          <a:rPr lang="en-SG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SG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SG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hlinkClick r:id="" action="ppaction://noaction"/>
                          </a:rPr>
                          <m:t>10</m:t>
                        </m:r>
                        <m:r>
                          <a:rPr lang="en-SG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SG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num>
                      <m:den>
                        <m:r>
                          <a:rPr lang="en-SG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40+</m:t>
                        </m:r>
                        <m:r>
                          <a:rPr lang="en-SG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den>
                    </m:f>
                  </m:oMath>
                </a14:m>
                <a:endParaRPr lang="en-SG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4CBC064-EED2-4029-A57C-2583A686D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1641537"/>
                <a:ext cx="4572000" cy="533544"/>
              </a:xfrm>
              <a:prstGeom prst="rect">
                <a:avLst/>
              </a:prstGeom>
              <a:blipFill>
                <a:blip r:embed="rId4"/>
                <a:stretch>
                  <a:fillRect l="-1200" b="-5682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6117E92-1CDA-49E1-80AF-C9FC0BB3F961}"/>
                  </a:ext>
                </a:extLst>
              </p:cNvPr>
              <p:cNvSpPr txBox="1"/>
              <p:nvPr/>
            </p:nvSpPr>
            <p:spPr>
              <a:xfrm>
                <a:off x="6096000" y="2347849"/>
                <a:ext cx="1447800" cy="4859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SG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1/3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SG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10+</m:t>
                        </m:r>
                        <m:r>
                          <a:rPr lang="en-SG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num>
                      <m:den>
                        <m:r>
                          <a:rPr lang="en-SG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40+</m:t>
                        </m:r>
                        <m:r>
                          <a:rPr lang="en-SG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den>
                    </m:f>
                  </m:oMath>
                </a14:m>
                <a:endParaRPr lang="en-SG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6117E92-1CDA-49E1-80AF-C9FC0BB3F9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347849"/>
                <a:ext cx="1447800" cy="485902"/>
              </a:xfrm>
              <a:prstGeom prst="rect">
                <a:avLst/>
              </a:prstGeom>
              <a:blipFill>
                <a:blip r:embed="rId5"/>
                <a:stretch>
                  <a:fillRect l="-3361" b="-625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8B6AD56A-9B9F-4DA9-8501-B159B024043C}"/>
              </a:ext>
            </a:extLst>
          </p:cNvPr>
          <p:cNvSpPr txBox="1"/>
          <p:nvPr/>
        </p:nvSpPr>
        <p:spPr>
          <a:xfrm>
            <a:off x="5741581" y="3006519"/>
            <a:ext cx="21832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30 + 3x  =  40 + x</a:t>
            </a:r>
            <a:endParaRPr lang="en-SG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E87D71-47D0-4842-B391-A2CE254DCEC7}"/>
              </a:ext>
            </a:extLst>
          </p:cNvPr>
          <p:cNvSpPr txBox="1"/>
          <p:nvPr/>
        </p:nvSpPr>
        <p:spPr>
          <a:xfrm>
            <a:off x="6096000" y="3548619"/>
            <a:ext cx="1676400" cy="405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indent="-554355">
              <a:lnSpc>
                <a:spcPct val="107000"/>
              </a:lnSpc>
              <a:spcAft>
                <a:spcPts val="800"/>
              </a:spcAft>
            </a:pPr>
            <a:r>
              <a:rPr lang="en-SG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  =  5</a:t>
            </a:r>
            <a:endParaRPr lang="en-SG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26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10" grpId="0"/>
      <p:bldP spid="12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sz="quarter" idx="13"/>
          </p:nvPr>
        </p:nvPicPr>
        <p:blipFill rotWithShape="1">
          <a:blip r:embed="rId2"/>
          <a:srcRect l="20105" t="25855" r="51984" b="10457"/>
          <a:stretch/>
        </p:blipFill>
        <p:spPr bwMode="auto">
          <a:xfrm>
            <a:off x="304800" y="228600"/>
            <a:ext cx="5715000" cy="5943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42929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sz="quarter" idx="13"/>
          </p:nvPr>
        </p:nvPicPr>
        <p:blipFill rotWithShape="1">
          <a:blip r:embed="rId2"/>
          <a:srcRect l="48229" t="26623" r="16686" b="21845"/>
          <a:stretch/>
        </p:blipFill>
        <p:spPr bwMode="auto">
          <a:xfrm>
            <a:off x="152400" y="152400"/>
            <a:ext cx="6705600" cy="6324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790708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52400"/>
            <a:ext cx="8839200" cy="6477000"/>
          </a:xfrm>
        </p:spPr>
        <p:txBody>
          <a:bodyPr/>
          <a:lstStyle/>
          <a:p>
            <a:pPr marL="45720"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65" t="21333" r="22618" b="12157"/>
          <a:stretch/>
        </p:blipFill>
        <p:spPr bwMode="auto">
          <a:xfrm>
            <a:off x="228600" y="152400"/>
            <a:ext cx="64770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78328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sz="quarter" idx="13"/>
          </p:nvPr>
        </p:nvPicPr>
        <p:blipFill rotWithShape="1">
          <a:blip r:embed="rId2"/>
          <a:srcRect l="49299" t="22814" r="18406" b="50760"/>
          <a:stretch/>
        </p:blipFill>
        <p:spPr bwMode="auto">
          <a:xfrm>
            <a:off x="381000" y="304800"/>
            <a:ext cx="5334000" cy="3733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636074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sz="quarter" idx="13"/>
          </p:nvPr>
        </p:nvPicPr>
        <p:blipFill rotWithShape="1">
          <a:blip r:embed="rId2"/>
          <a:srcRect l="19206" t="27209" r="48428" b="25997"/>
          <a:stretch/>
        </p:blipFill>
        <p:spPr bwMode="auto">
          <a:xfrm>
            <a:off x="228600" y="228600"/>
            <a:ext cx="5867400" cy="4191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182385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sz="quarter" idx="13"/>
          </p:nvPr>
        </p:nvPicPr>
        <p:blipFill rotWithShape="1">
          <a:blip r:embed="rId2"/>
          <a:srcRect l="19692" t="22530" r="48430" b="17504"/>
          <a:stretch/>
        </p:blipFill>
        <p:spPr bwMode="auto">
          <a:xfrm>
            <a:off x="228600" y="152400"/>
            <a:ext cx="5410200" cy="5257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27029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sz="quarter" idx="13"/>
          </p:nvPr>
        </p:nvPicPr>
        <p:blipFill rotWithShape="1">
          <a:blip r:embed="rId2"/>
          <a:srcRect l="7420" t="21617" r="51169" b="19972"/>
          <a:stretch/>
        </p:blipFill>
        <p:spPr bwMode="auto">
          <a:xfrm>
            <a:off x="76200" y="228600"/>
            <a:ext cx="8534400" cy="60242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881218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sz="quarter" idx="13"/>
          </p:nvPr>
        </p:nvPicPr>
        <p:blipFill rotWithShape="1">
          <a:blip r:embed="rId2"/>
          <a:srcRect l="21057" t="23050" r="48137" b="40901"/>
          <a:stretch/>
        </p:blipFill>
        <p:spPr bwMode="auto">
          <a:xfrm>
            <a:off x="228600" y="304800"/>
            <a:ext cx="5029200" cy="4953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814077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sz="quarter" idx="13"/>
          </p:nvPr>
        </p:nvPicPr>
        <p:blipFill rotWithShape="1">
          <a:blip r:embed="rId2"/>
          <a:srcRect l="53131" t="24776" r="12066" b="17537"/>
          <a:stretch/>
        </p:blipFill>
        <p:spPr bwMode="auto">
          <a:xfrm>
            <a:off x="457200" y="76200"/>
            <a:ext cx="5867400" cy="5943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152335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sz="quarter" idx="13"/>
          </p:nvPr>
        </p:nvPicPr>
        <p:blipFill rotWithShape="1">
          <a:blip r:embed="rId2"/>
          <a:srcRect l="52741" t="23917" r="20450" b="12478"/>
          <a:stretch/>
        </p:blipFill>
        <p:spPr bwMode="auto">
          <a:xfrm>
            <a:off x="304800" y="228600"/>
            <a:ext cx="5029200" cy="6477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00741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sz="quarter" idx="13"/>
          </p:nvPr>
        </p:nvPicPr>
        <p:blipFill rotWithShape="1">
          <a:blip r:embed="rId2"/>
          <a:srcRect l="53001" t="22904" r="21523" b="38400"/>
          <a:stretch/>
        </p:blipFill>
        <p:spPr bwMode="auto">
          <a:xfrm>
            <a:off x="228600" y="228600"/>
            <a:ext cx="4572000" cy="4876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47050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sz="quarter" idx="13"/>
          </p:nvPr>
        </p:nvPicPr>
        <p:blipFill rotWithShape="1">
          <a:blip r:embed="rId2"/>
          <a:srcRect l="7468" t="26541" r="51621" b="16989"/>
          <a:stretch/>
        </p:blipFill>
        <p:spPr bwMode="auto">
          <a:xfrm>
            <a:off x="152400" y="304800"/>
            <a:ext cx="8382000" cy="6172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47282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sz="quarter" idx="13"/>
          </p:nvPr>
        </p:nvPicPr>
        <p:blipFill rotWithShape="1">
          <a:blip r:embed="rId2"/>
          <a:srcRect l="7165" t="20912" r="51129" b="38213"/>
          <a:stretch/>
        </p:blipFill>
        <p:spPr bwMode="auto">
          <a:xfrm>
            <a:off x="228600" y="304800"/>
            <a:ext cx="8305800" cy="6019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18466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sz="quarter" idx="13"/>
          </p:nvPr>
        </p:nvPicPr>
        <p:blipFill rotWithShape="1">
          <a:blip r:embed="rId2"/>
          <a:srcRect l="49832" t="22248" r="6418" b="19183"/>
          <a:stretch/>
        </p:blipFill>
        <p:spPr bwMode="auto">
          <a:xfrm>
            <a:off x="304800" y="228600"/>
            <a:ext cx="7162800" cy="5638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42829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sz="quarter" idx="13"/>
          </p:nvPr>
        </p:nvPicPr>
        <p:blipFill rotWithShape="1">
          <a:blip r:embed="rId2"/>
          <a:srcRect l="53576" t="25672" r="4065" b="12335"/>
          <a:stretch/>
        </p:blipFill>
        <p:spPr bwMode="auto">
          <a:xfrm>
            <a:off x="304800" y="228600"/>
            <a:ext cx="8001000" cy="6324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5994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/>
          </p:cNvPicPr>
          <p:nvPr>
            <p:ph sz="quarter" idx="13"/>
          </p:nvPr>
        </p:nvPicPr>
        <p:blipFill rotWithShape="1">
          <a:blip r:embed="rId2"/>
          <a:srcRect l="53576" t="26243" r="4921" b="11574"/>
          <a:stretch/>
        </p:blipFill>
        <p:spPr bwMode="auto">
          <a:xfrm>
            <a:off x="381000" y="228600"/>
            <a:ext cx="7467600" cy="6248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59470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sz="quarter" idx="13"/>
          </p:nvPr>
        </p:nvPicPr>
        <p:blipFill rotWithShape="1">
          <a:blip r:embed="rId2"/>
          <a:srcRect l="53904" t="23194" r="4706" b="33265"/>
          <a:stretch/>
        </p:blipFill>
        <p:spPr bwMode="auto">
          <a:xfrm>
            <a:off x="152400" y="228600"/>
            <a:ext cx="7924799" cy="6400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6554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sz="quarter" idx="13"/>
          </p:nvPr>
        </p:nvPicPr>
        <p:blipFill rotWithShape="1">
          <a:blip r:embed="rId2"/>
          <a:srcRect l="6737" t="25666" r="53161" b="35741"/>
          <a:stretch/>
        </p:blipFill>
        <p:spPr bwMode="auto">
          <a:xfrm>
            <a:off x="381000" y="228600"/>
            <a:ext cx="6934200" cy="2819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/>
          <a:srcRect l="8556" t="21880" r="53262" b="21661"/>
          <a:stretch/>
        </p:blipFill>
        <p:spPr bwMode="auto">
          <a:xfrm>
            <a:off x="381000" y="3048000"/>
            <a:ext cx="6934200" cy="3200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24286018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</TotalTime>
  <Words>386</Words>
  <Application>Microsoft Office PowerPoint</Application>
  <PresentationFormat>On-screen Show (4:3)</PresentationFormat>
  <Paragraphs>42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Cambria Math</vt:lpstr>
      <vt:lpstr>Georgia</vt:lpstr>
      <vt:lpstr>Times New Roman</vt:lpstr>
      <vt:lpstr>Trebuchet MS</vt:lpstr>
      <vt:lpstr>Slipstream</vt:lpstr>
      <vt:lpstr>Equation.3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Khin Moe</cp:lastModifiedBy>
  <cp:revision>25</cp:revision>
  <dcterms:created xsi:type="dcterms:W3CDTF">2020-09-21T18:57:51Z</dcterms:created>
  <dcterms:modified xsi:type="dcterms:W3CDTF">2020-09-22T12:04:06Z</dcterms:modified>
</cp:coreProperties>
</file>