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3" d="100"/>
          <a:sy n="73" d="100"/>
        </p:scale>
        <p:origin x="-328" y="-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CCDF99-0CAC-4981-AECE-B5D1C02A7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8A0C1B4-55B6-40AE-A38D-778AE86506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43B013-C726-42D7-8C6F-BC9B88808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94B3-887F-48AD-80DD-86530D504D7E}" type="datetimeFigureOut">
              <a:rPr lang="en-SG" smtClean="0"/>
              <a:t>11/9/2020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172201-9ECD-4F82-AC50-ABD528DC9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BCD1A2-E11F-4930-ADC1-FFE6EBD53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2F1C-1841-49B8-B808-CC11BD89B9C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1011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F994BE-307B-4303-97F8-C28E20349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AE32F50-5BF9-44BF-935B-C8F67575D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0F4E72-EE5B-4003-B2B1-5EF08DE23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94B3-887F-48AD-80DD-86530D504D7E}" type="datetimeFigureOut">
              <a:rPr lang="en-SG" smtClean="0"/>
              <a:t>11/9/2020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72BDBD-EC1A-4CC4-B060-301D5913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2A9BFF-9E9D-488C-9D92-CDF277945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2F1C-1841-49B8-B808-CC11BD89B9C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2369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06F65FE-DA7E-4771-858F-4F12B4050D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4D5939A-68B5-47DE-BA4B-2878A2E55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F5A2E2-BD3B-452C-92B7-700E3DCD5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94B3-887F-48AD-80DD-86530D504D7E}" type="datetimeFigureOut">
              <a:rPr lang="en-SG" smtClean="0"/>
              <a:t>11/9/2020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C6B1CF-25FF-4567-B2B7-2D733947B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B763B7-F258-4A9A-8E2D-4E3B43FD9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2F1C-1841-49B8-B808-CC11BD89B9C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4224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A336A5-AA09-44CE-B939-47A1D1AC7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0BFCB7-3CC0-4327-B9D0-0ACE05BB0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8BC909-0893-43CC-A040-37E4D5493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94B3-887F-48AD-80DD-86530D504D7E}" type="datetimeFigureOut">
              <a:rPr lang="en-SG" smtClean="0"/>
              <a:t>11/9/2020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882712-55E6-4463-B5A2-34E719DF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B18979-DDAC-4EED-8A33-B60F30A8E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2F1C-1841-49B8-B808-CC11BD89B9C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1257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6AD56D-A16E-4B14-B3A3-E85AE04B9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1C5C087-13C8-4C56-8B81-F162EFC0E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C4EBA7-16D7-4BCF-9215-DAA1A645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94B3-887F-48AD-80DD-86530D504D7E}" type="datetimeFigureOut">
              <a:rPr lang="en-SG" smtClean="0"/>
              <a:t>11/9/2020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591053E-900B-4DF0-8904-E6343D822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968797-F2DB-4B22-B733-8C52DA161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2F1C-1841-49B8-B808-CC11BD89B9C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7145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CCEA7D-FE0F-4C4C-9027-02156C82D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681D27-F333-4795-AE3E-4A9626998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2FFF37B-8008-4F77-9BE7-D78E0228E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1E136E-6BB8-4044-A5FB-B50C44921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94B3-887F-48AD-80DD-86530D504D7E}" type="datetimeFigureOut">
              <a:rPr lang="en-SG" smtClean="0"/>
              <a:t>11/9/2020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AE42753-EEF6-4CCD-8FB7-EDFFD2159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2C1C3B7-653F-48B6-A684-0E654CFA9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2F1C-1841-49B8-B808-CC11BD89B9C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4808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7A94EC-41D1-4195-BC2A-30936036E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517A6D9-5C29-43D1-8501-F1AB6ABE4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2BED656-00BA-4B3D-84DE-87D5FB999B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D0A16E4-7C12-4CEA-942B-CBA79D0525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C3DAA8D-763C-44CA-B3FF-43E7596F21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159812C-A373-4955-AF5B-514B62A9C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94B3-887F-48AD-80DD-86530D504D7E}" type="datetimeFigureOut">
              <a:rPr lang="en-SG" smtClean="0"/>
              <a:t>11/9/2020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BE1C57C-CFE8-4873-9A58-F37E2274F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0981BC6-ABFE-4A7F-9101-CB7B74E23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2F1C-1841-49B8-B808-CC11BD89B9C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3976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7BE125-1214-4691-9240-1C873BAA7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9506164-D856-401F-A10D-B5BC1F4B3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94B3-887F-48AD-80DD-86530D504D7E}" type="datetimeFigureOut">
              <a:rPr lang="en-SG" smtClean="0"/>
              <a:t>11/9/2020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B7302A5-FECE-484F-BCE2-7C889D458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46E6AFD-2A22-4E75-BC16-CA7AEFD7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2F1C-1841-49B8-B808-CC11BD89B9C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7264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C667917-4CE6-43BE-AB10-5737E70EE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94B3-887F-48AD-80DD-86530D504D7E}" type="datetimeFigureOut">
              <a:rPr lang="en-SG" smtClean="0"/>
              <a:t>11/9/2020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1F77E79-741E-463F-97C2-1CE6CF80C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2476F4-3A19-4BB9-8E66-DF0B569FB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2F1C-1841-49B8-B808-CC11BD89B9C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9333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28886F-C4BD-427F-B6C9-92CB2D245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1312C0-97A6-4992-A0CF-D6351777F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F572455-603C-4B14-A6AF-B2F9B0105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F57ECF0-2EB2-4C22-A3B4-24FE91D8B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94B3-887F-48AD-80DD-86530D504D7E}" type="datetimeFigureOut">
              <a:rPr lang="en-SG" smtClean="0"/>
              <a:t>11/9/2020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CE580D5-8745-4556-8EDA-DFCA1CD04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68F35C-2E6D-4232-BF16-C32056DCD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2F1C-1841-49B8-B808-CC11BD89B9C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8081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A78C52-43AF-4E14-A1B6-60CEEA23C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22F18BA-146D-4342-BE42-4B4BAFB168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F103E2A-9C73-4EE9-8831-D57FB1716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FB3073-54A8-4A7B-AEBE-F71B7FBD0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94B3-887F-48AD-80DD-86530D504D7E}" type="datetimeFigureOut">
              <a:rPr lang="en-SG" smtClean="0"/>
              <a:t>11/9/2020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B046D87-EDBF-436B-A2B8-C17FEB300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75CDF6-94AE-4238-8795-77AC169B6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2F1C-1841-49B8-B808-CC11BD89B9C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4795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7085E71-93D4-4A57-A90D-C3B464ABA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1C5E5FF-D2D4-419B-BA90-62ADE53DF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359B0F-A2C2-4A72-A53D-19F5E4C1E2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D94B3-887F-48AD-80DD-86530D504D7E}" type="datetimeFigureOut">
              <a:rPr lang="en-SG" smtClean="0"/>
              <a:t>11/9/2020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6EEDA3-C9A7-4413-ACD1-057987D601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81FC6A-05B3-438F-871F-317C8F3189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32F1C-1841-49B8-B808-CC11BD89B9C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6763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20CB61-FF86-4923-AC50-36D5A199D3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ooper Std Black"/>
                <a:ea typeface="Times New Roman" panose="02020603050405020304" pitchFamily="18" charset="0"/>
                <a:cs typeface="Times New Roman" panose="02020603050405020304" pitchFamily="18" charset="0"/>
              </a:rPr>
              <a:t>Chapter 3</a:t>
            </a:r>
            <a:r>
              <a:rPr lang="en-SG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SG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effectLst/>
                <a:latin typeface="Cooper Std Black"/>
                <a:ea typeface="Times New Roman" panose="02020603050405020304" pitchFamily="18" charset="0"/>
                <a:cs typeface="Times New Roman" panose="02020603050405020304" pitchFamily="18" charset="0"/>
              </a:rPr>
              <a:t>Fourier Series</a:t>
            </a:r>
            <a:r>
              <a:rPr lang="en-S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S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72667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037E29C5-F240-427E-AA89-ABDF2D370792}"/>
                  </a:ext>
                </a:extLst>
              </p:cNvPr>
              <p:cNvSpPr txBox="1"/>
              <p:nvPr/>
            </p:nvSpPr>
            <p:spPr>
              <a:xfrm>
                <a:off x="526773" y="314365"/>
                <a:ext cx="9481931" cy="43002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Exercise </a:t>
                </a:r>
                <a:endParaRPr lang="en-SG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the following functions are defined over the interval 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n-SG" sz="20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), 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state whether or not each function can be represented by a Fourier series.</a:t>
                </a:r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 (x)  = x</a:t>
                </a:r>
                <a:r>
                  <a:rPr lang="en-US" sz="20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	YES</a:t>
                </a:r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 (x) = 4x – 5				YES</a:t>
                </a:r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f(x)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SG" sz="20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	NO: infinite discontinuity at x = 0</a:t>
                </a:r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f(x)  = tan x				NO: infinite discontinuity at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SG" sz="20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1000"/>
                  </a:spcAft>
                  <a:buFont typeface="+mj-lt"/>
                  <a:buAutoNum type="arabicPeriod"/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 (x) = y	where x</a:t>
                </a:r>
                <a:r>
                  <a:rPr lang="en-US" sz="20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y</a:t>
                </a:r>
                <a:r>
                  <a:rPr lang="en-US" sz="20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9		NO: two valued</a:t>
                </a:r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37E29C5-F240-427E-AA89-ABDF2D3707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773" y="314365"/>
                <a:ext cx="9481931" cy="4300280"/>
              </a:xfrm>
              <a:prstGeom prst="rect">
                <a:avLst/>
              </a:prstGeom>
              <a:blipFill>
                <a:blip r:embed="rId2"/>
                <a:stretch>
                  <a:fillRect l="-964" t="-567" b="-1560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3273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140">
            <a:extLst>
              <a:ext uri="{FF2B5EF4-FFF2-40B4-BE49-F238E27FC236}">
                <a16:creationId xmlns:a16="http://schemas.microsoft.com/office/drawing/2014/main" xmlns="" id="{ADA26756-FE61-48F5-8ADC-C95E8E3FA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66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Rectangle 148">
            <a:extLst>
              <a:ext uri="{FF2B5EF4-FFF2-40B4-BE49-F238E27FC236}">
                <a16:creationId xmlns:a16="http://schemas.microsoft.com/office/drawing/2014/main" xmlns="" id="{CE21B3CD-6971-4F72-937E-528957DB8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66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2FCEB7B2-DCB4-4102-AFC6-25931BE2C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91" y="555972"/>
            <a:ext cx="119634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1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224">
            <a:extLst>
              <a:ext uri="{FF2B5EF4-FFF2-40B4-BE49-F238E27FC236}">
                <a16:creationId xmlns:a16="http://schemas.microsoft.com/office/drawing/2014/main" xmlns="" id="{2C76DC0B-66A5-4919-B509-850DD9402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6377" y="1317494"/>
            <a:ext cx="355163" cy="45222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D475D23-EA5D-41E3-9CFD-9C114A35F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91" y="1084168"/>
            <a:ext cx="11963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 the Fourier series for the function shown consider one circle between x = </a:t>
            </a:r>
            <a:r>
              <a:rPr kumimoji="0" lang="en-US" altLang="en-US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-π</a:t>
            </a: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x = </a:t>
            </a:r>
            <a:r>
              <a:rPr kumimoji="0" lang="en-US" altLang="en-US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1053813-8765-40AC-A6F8-5B50D751130A}"/>
              </a:ext>
            </a:extLst>
          </p:cNvPr>
          <p:cNvSpPr txBox="1"/>
          <p:nvPr/>
        </p:nvSpPr>
        <p:spPr>
          <a:xfrm flipH="1">
            <a:off x="1119145" y="1854132"/>
            <a:ext cx="7611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function can be defined by</a:t>
            </a:r>
          </a:p>
          <a:p>
            <a:endParaRPr lang="en-S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61F02518-D24E-4278-A651-C3B110FDAB7E}"/>
                  </a:ext>
                </a:extLst>
              </p:cNvPr>
              <p:cNvSpPr txBox="1"/>
              <p:nvPr/>
            </p:nvSpPr>
            <p:spPr>
              <a:xfrm>
                <a:off x="1119146" y="2716429"/>
                <a:ext cx="3701332" cy="11774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SG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SG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SG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SG" i="0"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SG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SG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SG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SG" b="0" i="0" smtClean="0">
                                  <a:latin typeface="Cambria Math" panose="02040503050406030204" pitchFamily="18" charset="0"/>
                                </a:rPr>
                                <m:t>  0</m:t>
                              </m:r>
                              <m:r>
                                <a:rPr lang="en-SG" i="0">
                                  <a:latin typeface="Cambria Math" panose="02040503050406030204" pitchFamily="18" charset="0"/>
                                </a:rPr>
                                <m:t>       −</m:t>
                              </m:r>
                              <m:r>
                                <m:rPr>
                                  <m:sty m:val="p"/>
                                </m:rPr>
                                <a:rPr lang="el-GR" i="1" smtClean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  <m:r>
                                <a:rPr lang="en-SG" i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SG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SG" i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SG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  <m:r>
                                <a:rPr lang="en-SG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e>
                            <m:e>
                              <m:r>
                                <a:rPr lang="en-SG" i="0">
                                  <a:latin typeface="Cambria Math" panose="02040503050406030204" pitchFamily="18" charset="0"/>
                                </a:rPr>
                                <m:t>&amp;   </m:t>
                              </m:r>
                              <m:r>
                                <a:rPr lang="en-SG" b="0" i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SG" i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SG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  <m:r>
                                <a:rPr lang="en-SG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  <m:r>
                                <a:rPr lang="en-SG" i="0">
                                  <a:latin typeface="Cambria Math" panose="02040503050406030204" pitchFamily="18" charset="0"/>
                                </a:rPr>
                                <m:t> &lt;</m:t>
                              </m:r>
                              <m:r>
                                <a:rPr lang="en-SG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SG" i="0">
                                  <a:latin typeface="Cambria Math" panose="02040503050406030204" pitchFamily="18" charset="0"/>
                                </a:rPr>
                                <m:t>&lt; </m:t>
                              </m:r>
                              <m:r>
                                <m:rPr>
                                  <m:sty m:val="p"/>
                                </m:rPr>
                                <a:rPr lang="el-GR" i="1" smtClean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  <m:r>
                                <a:rPr lang="en-SG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e>
                            <m:e>
                              <m:r>
                                <a:rPr lang="en-SG" i="0">
                                  <a:latin typeface="Cambria Math" panose="02040503050406030204" pitchFamily="18" charset="0"/>
                                </a:rPr>
                                <m:t>&amp;   0           </m:t>
                              </m:r>
                              <m:f>
                                <m:fPr>
                                  <m:ctrlPr>
                                    <a:rPr lang="en-SG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  <m:t>π</m:t>
                                  </m:r>
                                </m:num>
                                <m:den>
                                  <m:r>
                                    <a:rPr lang="en-SG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SG" b="0" i="1" smtClean="0">
                                  <a:latin typeface="Cambria Math" panose="02040503050406030204" pitchFamily="18" charset="0"/>
                                </a:rPr>
                                <m:t> &lt;</m:t>
                              </m:r>
                              <m:r>
                                <a:rPr lang="en-SG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SG" b="0" i="1" smtClean="0">
                                  <a:latin typeface="Cambria Math" panose="02040503050406030204" pitchFamily="18" charset="0"/>
                                </a:rPr>
                                <m:t>&lt; 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SG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1F02518-D24E-4278-A651-C3B110FDA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146" y="2716429"/>
                <a:ext cx="3701332" cy="11774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FABB6401-040D-4B11-8818-76D6F97319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051" y="2716429"/>
            <a:ext cx="6826436" cy="278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711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A980876B-9B4D-4907-B49B-E3E1248B6CC6}"/>
                  </a:ext>
                </a:extLst>
              </p:cNvPr>
              <p:cNvSpPr txBox="1"/>
              <p:nvPr/>
            </p:nvSpPr>
            <p:spPr>
              <a:xfrm>
                <a:off x="636104" y="377688"/>
                <a:ext cx="8510380" cy="47525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arenBoth"/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 find a</a:t>
                </a:r>
                <a:r>
                  <a:rPr lang="en-US" sz="20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f</m:t>
                      </m:r>
                      <m:r>
                        <a:rPr lang="en-US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a:rPr lang="en-US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 =</m:t>
                      </m:r>
                      <m:f>
                        <m:f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𝑛𝑥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𝑛𝑥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d>
                        </m:e>
                      </m:nary>
                    </m:oMath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= </m:t>
                      </m:r>
                      <m:f>
                        <m:f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</m:t>
                      </m:r>
                      <m:r>
                        <a:rPr lang="en-SG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= </m:t>
                      </m:r>
                      <m:f>
                        <m:f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limLoc m:val="undOvr"/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sub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f>
                                <m:fPr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  <m:sup>
                              <m:f>
                                <m:fPr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f>
                                <m:fPr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sup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</m:t>
                      </m:r>
                      <m:r>
                        <a:rPr lang="en-SG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= </m:t>
                      </m:r>
                      <m:f>
                        <m:f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sSubSup>
                        <m:sSubSup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b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= </m:t>
                      </m:r>
                      <m:f>
                        <m:f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×4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</m:t>
                      </m:r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980876B-9B4D-4907-B49B-E3E1248B6C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04" y="377688"/>
                <a:ext cx="8510380" cy="4752583"/>
              </a:xfrm>
              <a:prstGeom prst="rect">
                <a:avLst/>
              </a:prstGeom>
              <a:blipFill>
                <a:blip r:embed="rId2"/>
                <a:stretch>
                  <a:fillRect l="-573" t="-385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5709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5C0340BE-8A3F-4A3A-8AE1-F8A05AEF5594}"/>
                  </a:ext>
                </a:extLst>
              </p:cNvPr>
              <p:cNvSpPr txBox="1"/>
              <p:nvPr/>
            </p:nvSpPr>
            <p:spPr>
              <a:xfrm>
                <a:off x="526774" y="387625"/>
                <a:ext cx="6758609" cy="60365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arenBoth"/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 find a</a:t>
                </a:r>
                <a:r>
                  <a:rPr lang="en-US" sz="20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SG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lvl="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b>
                        <m:sup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𝑛𝑥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func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SG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= 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limLoc m:val="undOvr"/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sub>
                            <m:sup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  <m:func>
                                <m:func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𝑛𝑥</m:t>
                                  </m:r>
                                </m:e>
                              </m:func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f>
                                <m:f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  <m:sup>
                              <m:f>
                                <m:f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func>
                                <m:func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𝑛𝑥</m:t>
                                  </m:r>
                                </m:e>
                              </m:func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f>
                                <m:f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  <m:sup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sup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(0</m:t>
                              </m:r>
                              <m:func>
                                <m:func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𝑛𝑥</m:t>
                                  </m:r>
                                </m:e>
                              </m:func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SG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= 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sSubSup>
                        <m:sSubSup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SG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𝑛𝑥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bSup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= 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func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func>
                        </m:e>
                      </m:d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         ∵</m:t>
                      </m:r>
                      <m:func>
                        <m:func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 −</m:t>
                          </m:r>
                          <m:func>
                            <m:func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SG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SG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= 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func>
                        </m:e>
                      </m:d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SG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SG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C0340BE-8A3F-4A3A-8AE1-F8A05AEF55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774" y="387625"/>
                <a:ext cx="6758609" cy="6036589"/>
              </a:xfrm>
              <a:prstGeom prst="rect">
                <a:avLst/>
              </a:prstGeom>
              <a:blipFill>
                <a:blip r:embed="rId2"/>
                <a:stretch>
                  <a:fillRect l="-721" t="-303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B422B46F-1E83-483A-8EB5-7C393F50618D}"/>
                  </a:ext>
                </a:extLst>
              </p:cNvPr>
              <p:cNvSpPr txBox="1"/>
              <p:nvPr/>
            </p:nvSpPr>
            <p:spPr>
              <a:xfrm>
                <a:off x="7354955" y="2226365"/>
                <a:ext cx="4045227" cy="1890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n is even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en-SG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n = 1, 5, 9, …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SG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den>
                    </m:f>
                  </m:oMath>
                </a14:m>
                <a:endParaRPr lang="en-SG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n = 3, 7, 11, …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SG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den>
                    </m:f>
                  </m:oMath>
                </a14:m>
                <a:endParaRPr lang="en-SG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422B46F-1E83-483A-8EB5-7C393F506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4955" y="2226365"/>
                <a:ext cx="4045227" cy="1890261"/>
              </a:xfrm>
              <a:prstGeom prst="rect">
                <a:avLst/>
              </a:prstGeom>
              <a:blipFill>
                <a:blip r:embed="rId3"/>
                <a:stretch>
                  <a:fillRect l="-1357" t="-645" b="-968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004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275B4D3B-98D0-4CBF-885F-769B5744DBBD}"/>
                  </a:ext>
                </a:extLst>
              </p:cNvPr>
              <p:cNvSpPr txBox="1"/>
              <p:nvPr/>
            </p:nvSpPr>
            <p:spPr>
              <a:xfrm>
                <a:off x="337929" y="188844"/>
                <a:ext cx="10028583" cy="53971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arenBoth"/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 find b</a:t>
                </a:r>
                <a:r>
                  <a:rPr lang="en-US" sz="20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en-SG" sz="2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b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func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</m:t>
                      </m:r>
                      <m:r>
                        <a:rPr lang="en-SG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     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= </m:t>
                      </m:r>
                      <m:f>
                        <m:f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limLoc m:val="undOvr"/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sub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  <m:func>
                                <m:funcPr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𝑛𝑥</m:t>
                                  </m:r>
                                </m:e>
                              </m:func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f>
                                <m:fPr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  <m:sup>
                              <m:f>
                                <m:fPr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func>
                                <m:funcPr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𝑛𝑥</m:t>
                                  </m:r>
                                </m:e>
                              </m:func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f>
                                <m:fPr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sup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(0</m:t>
                              </m:r>
                              <m:func>
                                <m:funcPr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𝑛𝑥</m:t>
                                  </m:r>
                                </m:e>
                              </m:func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defTabSz="179388">
                  <a:lnSpc>
                    <a:spcPct val="115000"/>
                  </a:lnSpc>
                  <a:tabLst>
                    <a:tab pos="1431925" algn="l"/>
                    <a:tab pos="15208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= </m:t>
                      </m:r>
                      <m:f>
                        <m:f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𝑛𝑥</m:t>
                              </m:r>
                            </m:e>
                          </m:func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= </m:t>
                      </m:r>
                      <m:f>
                        <m:f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sSubSup>
                        <m:sSubSup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𝑛𝑥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b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= −</m:t>
                      </m:r>
                      <m:f>
                        <m:f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func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                   ∵</m:t>
                      </m:r>
                      <m:func>
                        <m:func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 </m:t>
                          </m:r>
                          <m:func>
                            <m:func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75B4D3B-98D0-4CBF-885F-769B5744DB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29" y="188844"/>
                <a:ext cx="10028583" cy="5397119"/>
              </a:xfrm>
              <a:prstGeom prst="rect">
                <a:avLst/>
              </a:prstGeom>
              <a:blipFill>
                <a:blip r:embed="rId2"/>
                <a:stretch>
                  <a:fillRect l="-486" t="-339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4857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A8F1B13A-72A1-4320-B55B-C1BC131D85DD}"/>
                  </a:ext>
                </a:extLst>
              </p:cNvPr>
              <p:cNvSpPr txBox="1"/>
              <p:nvPr/>
            </p:nvSpPr>
            <p:spPr>
              <a:xfrm>
                <a:off x="1570383" y="1729410"/>
                <a:ext cx="7832034" cy="14922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 with a</a:t>
                </a:r>
                <a:r>
                  <a:rPr lang="en-US" sz="20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4; a</a:t>
                </a:r>
                <a:r>
                  <a:rPr lang="en-US" sz="20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 for above; b</a:t>
                </a:r>
                <a:r>
                  <a:rPr lang="en-US" sz="20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0; the Fourier series is </a:t>
                </a:r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2+</m:t>
                      </m:r>
                      <m:f>
                        <m:f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 </m:t>
                                  </m:r>
                                  <m:f>
                                    <m:fPr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5</m:t>
                                      </m:r>
                                    </m:den>
                                  </m:f>
                                  <m:func>
                                    <m:funcPr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5</m:t>
                                      </m:r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− </m:t>
                                      </m:r>
                                      <m:f>
                                        <m:fPr>
                                          <m:ctrlPr>
                                            <a:rPr lang="en-SG" sz="2000" i="1">
                                              <a:effectLst/>
                                              <a:latin typeface="Cambria Math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7</m:t>
                                          </m:r>
                                        </m:den>
                                      </m:f>
                                      <m:func>
                                        <m:funcPr>
                                          <m:ctrlPr>
                                            <a:rPr lang="en-SG" sz="2000" i="1">
                                              <a:effectLst/>
                                              <a:latin typeface="Cambria Math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7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+…</m:t>
                                          </m:r>
                                        </m:e>
                                      </m:func>
                                    </m:e>
                                  </m:func>
                                </m:e>
                              </m:func>
                            </m:e>
                          </m:func>
                        </m:e>
                      </m:d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8F1B13A-72A1-4320-B55B-C1BC131D85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383" y="1729410"/>
                <a:ext cx="7832034" cy="1492268"/>
              </a:xfrm>
              <a:prstGeom prst="rect">
                <a:avLst/>
              </a:prstGeom>
              <a:blipFill>
                <a:blip r:embed="rId2"/>
                <a:stretch>
                  <a:fillRect l="-857" t="-1230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6400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034B0691-528F-4656-B157-2A7E4851A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773" y="116414"/>
            <a:ext cx="54963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2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4FA3C5E-9297-4810-B9F4-D0D31047F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773" y="493932"/>
            <a:ext cx="752392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Determine the Fourier series to represent the periodic function shown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DAC29D47-758B-42F7-9D63-A4A8D6C05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9499" y="894041"/>
            <a:ext cx="1059339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xmlns="" id="{D16E94A5-804D-4D71-95A0-9C8D4938DD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802902"/>
              </p:ext>
            </p:extLst>
          </p:nvPr>
        </p:nvGraphicFramePr>
        <p:xfrm>
          <a:off x="1719470" y="1669774"/>
          <a:ext cx="5068956" cy="2643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Bitmap Image" r:id="rId3" imgW="3193651" imgH="1339919" progId="Paint.Picture">
                  <p:embed/>
                </p:oleObj>
              </mc:Choice>
              <mc:Fallback>
                <p:oleObj name="Bitmap Image" r:id="rId3" imgW="3193651" imgH="1339919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470" y="1669774"/>
                        <a:ext cx="5068956" cy="26438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6CA7DEF-D30D-4320-AFE6-F21E941B6872}"/>
              </a:ext>
            </a:extLst>
          </p:cNvPr>
          <p:cNvSpPr txBox="1"/>
          <p:nvPr/>
        </p:nvSpPr>
        <p:spPr>
          <a:xfrm flipH="1">
            <a:off x="2623929" y="4562062"/>
            <a:ext cx="3925957" cy="1262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 (x)  =   ̶͟  x                 ̶  π  &lt;  x  &lt;  0</a:t>
            </a:r>
            <a:endParaRPr lang="en-S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=  0                      0  &lt;  x  &lt;  π</a:t>
            </a:r>
            <a:endParaRPr lang="en-S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 (x + 2 π)  =  f (x)</a:t>
            </a:r>
            <a:endParaRPr lang="en-S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3829216D-28C3-44A6-B287-D22A496E0131}"/>
                  </a:ext>
                </a:extLst>
              </p:cNvPr>
              <p:cNvSpPr txBox="1"/>
              <p:nvPr/>
            </p:nvSpPr>
            <p:spPr>
              <a:xfrm>
                <a:off x="2253697" y="4154557"/>
                <a:ext cx="533979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 (x+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) = f (x) is period =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endParaRPr lang="en-S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829216D-28C3-44A6-B287-D22A496E01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3697" y="4154557"/>
                <a:ext cx="5339799" cy="369332"/>
              </a:xfrm>
              <a:prstGeom prst="rect">
                <a:avLst/>
              </a:prstGeom>
              <a:blipFill>
                <a:blip r:embed="rId5"/>
                <a:stretch>
                  <a:fillRect l="-1027" t="-10000" b="-26667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0597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E14E8624-3DB8-4FB2-8586-1435AFB45550}"/>
                  </a:ext>
                </a:extLst>
              </p:cNvPr>
              <p:cNvSpPr txBox="1"/>
              <p:nvPr/>
            </p:nvSpPr>
            <p:spPr>
              <a:xfrm>
                <a:off x="268357" y="397565"/>
                <a:ext cx="8878127" cy="28032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 find the coefficients </a:t>
                </a:r>
                <a:endParaRPr lang="en-SG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den>
                          </m:f>
                          <m:nary>
                            <m:naryPr>
                              <m:limLoc m:val="undOvr"/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SG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den>
                              </m:f>
                              <m:sSubSup>
                                <m:sSubSup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SG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SG" i="1">
                                              <a:effectLst/>
                                              <a:latin typeface="Cambria Math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SG" i="1">
                                                  <a:effectLst/>
                                                  <a:latin typeface="Cambria Math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b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sup>
                              </m:sSubSup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den>
                              </m:f>
                              <m:sSubSup>
                                <m:sSubSup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SG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SG" i="1">
                                              <a:effectLst/>
                                              <a:latin typeface="Cambria Math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SG" i="1">
                                                  <a:effectLst/>
                                                  <a:latin typeface="Cambria Math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b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sup>
                              </m:sSubSup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den>
                              </m:f>
                              <m:sSubSup>
                                <m:sSubSup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SG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SG" i="1">
                                              <a:effectLst/>
                                              <a:latin typeface="Cambria Math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SG" i="1">
                                                  <a:effectLst/>
                                                  <a:latin typeface="Cambria Math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b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sup>
                              </m:sSubSup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den>
                              </m:f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×4</m:t>
                              </m:r>
                              <m:sSup>
                                <m:sSup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e>
                                <m:sup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=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SG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func>
                            <m:func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𝑛𝑥</m:t>
                              </m:r>
                            </m:e>
                          </m:func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den>
                          </m:f>
                          <m:nary>
                            <m:naryPr>
                              <m:limLoc m:val="undOvr"/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SG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func>
                                <m:func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𝑛𝑥</m:t>
                                  </m:r>
                                </m:e>
                              </m:func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den>
                              </m:f>
                              <m:nary>
                                <m:naryPr>
                                  <m:limLoc m:val="undOvr"/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sup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func>
                                    <m:funcPr>
                                      <m:ctrlPr>
                                        <a:rPr lang="en-SG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𝑛𝑥</m:t>
                                      </m:r>
                                      <m: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𝑑𝑥</m:t>
                                      </m:r>
                                    </m:e>
                                  </m:func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S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14E8624-3DB8-4FB2-8586-1435AFB455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357" y="397565"/>
                <a:ext cx="8878127" cy="2803206"/>
              </a:xfrm>
              <a:prstGeom prst="rect">
                <a:avLst/>
              </a:prstGeom>
              <a:blipFill>
                <a:blip r:embed="rId2"/>
                <a:stretch>
                  <a:fillRect l="-549" t="-435" r="-1580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8F030167-ED60-45BD-9C6E-1F12279AAB2A}"/>
                  </a:ext>
                </a:extLst>
              </p:cNvPr>
              <p:cNvSpPr txBox="1"/>
              <p:nvPr/>
            </p:nvSpPr>
            <p:spPr>
              <a:xfrm>
                <a:off x="795131" y="3001618"/>
                <a:ext cx="9193696" cy="34480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SG" sz="18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SG" sz="1800" i="1" smtClean="0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func>
                          <m:funcPr>
                            <m:ctrlPr>
                              <a:rPr lang="en-SG" sz="1800" i="1">
                                <a:effectLst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𝑑𝑥</m:t>
                            </m:r>
                          </m:e>
                        </m:func>
                      </m:e>
                    </m:nary>
                  </m:oMath>
                </a14:m>
                <a:endParaRPr lang="en-SG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   = x				dv  =  cos </a:t>
                </a:r>
                <a:r>
                  <a:rPr lang="en-US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dx</a:t>
                </a:r>
                <a:endParaRPr lang="en-SG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du</m:t>
                      </m:r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= </m:t>
                      </m:r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dx</m:t>
                      </m:r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</m:t>
                      </m:r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=</m:t>
                      </m:r>
                      <m:f>
                        <m:fPr>
                          <m:ctrlPr>
                            <a:rPr lang="en-SG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SG" sz="18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𝑛𝑥</m:t>
                              </m:r>
                            </m:e>
                          </m:func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SG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SG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SG" sz="18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f>
                                <m:fPr>
                                  <m:ctrlPr>
                                    <a:rPr lang="en-SG" sz="18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SG" sz="18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𝑛𝑥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 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SG" sz="18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f>
                                    <m:fPr>
                                      <m:ctrlPr>
                                        <a:rPr lang="en-SG" sz="18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func>
                                        <m:funcPr>
                                          <m:ctrlPr>
                                            <a:rPr lang="en-SG" sz="1800" i="1">
                                              <a:effectLst/>
                                              <a:latin typeface="Cambria Math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8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𝑛𝑥</m:t>
                                          </m:r>
                                        </m:e>
                                      </m:func>
                                    </m:num>
                                    <m:den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𝑑𝑥</m:t>
                                  </m:r>
                                </m:e>
                              </m:nary>
                            </m:e>
                          </m:func>
                        </m:e>
                      </m:nary>
                    </m:oMath>
                  </m:oMathPara>
                </a14:m>
                <a:endParaRPr lang="en-SG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                  = </m:t>
                      </m:r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f>
                        <m:fPr>
                          <m:ctrlPr>
                            <a:rPr lang="en-SG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SG" sz="18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𝑛𝑥</m:t>
                              </m:r>
                            </m:e>
                          </m:func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en-SG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den>
                      </m:f>
                      <m:f>
                        <m:fPr>
                          <m:ctrlPr>
                            <a:rPr lang="en-SG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SG" sz="18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𝑛𝑥</m:t>
                              </m:r>
                            </m:e>
                          </m:func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SG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030167-ED60-45BD-9C6E-1F12279AAB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31" y="3001618"/>
                <a:ext cx="9193696" cy="3448060"/>
              </a:xfrm>
              <a:prstGeom prst="rect">
                <a:avLst/>
              </a:prstGeom>
              <a:blipFill>
                <a:blip r:embed="rId3"/>
                <a:stretch>
                  <a:fillRect l="-3313" t="-14488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695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A1A4FC0F-85F1-423B-8EBF-9E9B113C7E01}"/>
                  </a:ext>
                </a:extLst>
              </p:cNvPr>
              <p:cNvSpPr txBox="1"/>
              <p:nvPr/>
            </p:nvSpPr>
            <p:spPr>
              <a:xfrm>
                <a:off x="407504" y="397565"/>
                <a:ext cx="4820479" cy="30503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SG" i="1" smtClean="0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sSubSup>
                            <m:sSubSup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f>
                                <m:f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SG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𝑛𝑥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∣ 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sup>
                          </m:sSubSup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func>
                            <m:func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𝑛𝑥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bSup>
                                <m:sSubSup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∣</m:t>
                                  </m:r>
                                </m:e>
                                <m:sub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sup>
                              </m:sSubSup>
                            </m:e>
                          </m:func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SG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715963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=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den>
                          </m:f>
                          <m:func>
                            <m:func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</m:func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func>
                            <m:func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−</m:t>
                              </m:r>
                              <m:f>
                                <m:f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SG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func>
                                <m:func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e>
                              </m:func>
                            </m:e>
                          </m:func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SG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=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×0+ </m:t>
                          </m:r>
                          <m:f>
                            <m:f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func>
                            <m:func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SG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func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d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SG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SG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1A4FC0F-85F1-423B-8EBF-9E9B113C7E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04" y="397565"/>
                <a:ext cx="4820479" cy="30503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28513A80-15C4-46A7-9C44-EF28799F7384}"/>
                  </a:ext>
                </a:extLst>
              </p:cNvPr>
              <p:cNvSpPr txBox="1"/>
              <p:nvPr/>
            </p:nvSpPr>
            <p:spPr>
              <a:xfrm>
                <a:off x="5078896" y="397565"/>
                <a:ext cx="6500190" cy="6099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SG" i="1" smtClean="0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b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𝑛𝑥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func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SG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= 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func>
                            <m:func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𝑛𝑥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func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SG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= 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𝑛𝑥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func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SG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= 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sSubSup>
                            <m:sSubSup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f>
                                <m:f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SG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𝑛𝑥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∣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sup>
                          </m:sSubSup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+ </m:t>
                          </m:r>
                          <m:nary>
                            <m:naryPr>
                              <m:limLoc m:val="undOvr"/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sup>
                            <m:e>
                              <m:func>
                                <m:func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𝑛𝑥</m:t>
                                  </m:r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𝑑𝑥</m:t>
                                  </m:r>
                                </m:e>
                              </m:func>
                            </m:e>
                          </m:nary>
                        </m:e>
                      </m:d>
                    </m:oMath>
                  </m:oMathPara>
                </a14:m>
                <a:endParaRPr lang="en-SG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= 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+ </m:t>
                          </m:r>
                          <m:sSubSup>
                            <m:sSubSup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f>
                                <m:f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SG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𝑛𝑥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∣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SG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= 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+ </m:t>
                          </m:r>
                          <m:f>
                            <m:f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−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𝑠𝑖𝑛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0)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SG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= −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SG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8513A80-15C4-46A7-9C44-EF28799F73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896" y="397565"/>
                <a:ext cx="6500190" cy="6099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606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1DC9FF25-46C5-47FB-98B9-7B381702ED5D}"/>
                  </a:ext>
                </a:extLst>
              </p:cNvPr>
              <p:cNvSpPr txBox="1"/>
              <p:nvPr/>
            </p:nvSpPr>
            <p:spPr>
              <a:xfrm>
                <a:off x="357809" y="556592"/>
                <a:ext cx="8788675" cy="4343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a</a:t>
                </a:r>
                <a:r>
                  <a:rPr lang="en-US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		b</a:t>
                </a:r>
                <a:r>
                  <a:rPr lang="en-US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SG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SG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f</m:t>
                      </m:r>
                      <m:r>
                        <a:rPr lang="en-US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a:rPr lang="en-US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 =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SG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𝑛𝑥</m:t>
                                  </m:r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SG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n-SG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𝑛𝑥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d>
                        </m:e>
                      </m:nary>
                    </m:oMath>
                  </m:oMathPara>
                </a14:m>
                <a:endParaRPr lang="en-SG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=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𝑛𝑥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SG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  <a:tabLst>
                    <a:tab pos="287178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</m:t>
                      </m:r>
                      <m:r>
                        <a:rPr lang="en-SG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        </m:t>
                      </m:r>
                      <m:r>
                        <a:rPr lang="en-US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 </m:t>
                      </m:r>
                      <m:d>
                        <m:dPr>
                          <m:begChr m:val="{"/>
                          <m:endChr m:val="}"/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den>
                          </m:f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𝑠𝑖𝑛𝑥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 </m:t>
                          </m:r>
                          <m:f>
                            <m:f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𝑠𝑖𝑛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 </m:t>
                          </m:r>
                          <m:f>
                            <m:f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𝑠𝑖𝑛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+…</m:t>
                          </m:r>
                        </m:e>
                      </m:d>
                    </m:oMath>
                  </m:oMathPara>
                </a14:m>
                <a:endParaRPr lang="en-SG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</m:t>
                      </m:r>
                      <m:r>
                        <a:rPr lang="en-SG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</m:t>
                      </m:r>
                      <m:r>
                        <a:rPr lang="en-US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=</m:t>
                      </m:r>
                      <m:f>
                        <m:fPr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 </m:t>
                      </m:r>
                      <m:d>
                        <m:dPr>
                          <m:begChr m:val="{"/>
                          <m:endChr m:val="}"/>
                          <m:ctrlPr>
                            <a:rPr lang="en-SG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𝑠𝑖𝑛𝑥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𝑠𝑖𝑛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 </m:t>
                          </m:r>
                          <m:f>
                            <m:fPr>
                              <m:ctrlPr>
                                <a:rPr lang="en-SG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𝑠𝑖𝑛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+…</m:t>
                          </m:r>
                        </m:e>
                      </m:d>
                    </m:oMath>
                  </m:oMathPara>
                </a14:m>
                <a:endParaRPr lang="en-SG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DC9FF25-46C5-47FB-98B9-7B381702ED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09" y="556592"/>
                <a:ext cx="8788675" cy="43431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171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F5A4FFF-CB81-480B-9185-EF2BF9A371BE}"/>
              </a:ext>
            </a:extLst>
          </p:cNvPr>
          <p:cNvSpPr txBox="1"/>
          <p:nvPr/>
        </p:nvSpPr>
        <p:spPr>
          <a:xfrm>
            <a:off x="1500809" y="745435"/>
            <a:ext cx="9054548" cy="33550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SG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88900">
              <a:lnSpc>
                <a:spcPct val="150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Problems involving various forms of oscillations are common in the fields of modern technology and Fourier series, with which we shall now be concerned enable us to represent a periodic function as an infinite trigonometrical series in sine and cosine.</a:t>
            </a:r>
            <a:endParaRPr lang="en-SG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793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1E4331FF-0365-49AB-A0CB-AF98385950A6}"/>
                  </a:ext>
                </a:extLst>
              </p:cNvPr>
              <p:cNvSpPr txBox="1"/>
              <p:nvPr/>
            </p:nvSpPr>
            <p:spPr>
              <a:xfrm>
                <a:off x="884583" y="526773"/>
                <a:ext cx="10187608" cy="44449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Fourier Series</a:t>
                </a:r>
                <a:endParaRPr lang="en-SG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Given that certain conditions are satisfied then it is possible to write a periodic function of period 2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as a series expansion of the orthogonal periodic functions. If f (x) is defined on the interval 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where      f (x + 2n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f (x) then</a:t>
                </a:r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f</m:t>
                      </m:r>
                      <m:r>
                        <a:rPr lang="en-US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a:rPr lang="en-US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 =</m:t>
                      </m:r>
                      <m:f>
                        <m:f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𝑛𝑥</m:t>
                                  </m:r>
                                </m:e>
                              </m:func>
                            </m:e>
                          </m:func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is the Fourier Series Expansion of f(x) where the a</a:t>
                </a:r>
                <a:r>
                  <a:rPr lang="en-US" sz="20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b</a:t>
                </a:r>
                <a:r>
                  <a:rPr lang="en-US" sz="20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constants called Fourier coefficients.</a:t>
                </a:r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 can find these constants using mutual orthogonality of the trigonometric functions in the expansion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SG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E4331FF-0365-49AB-A0CB-AF98385950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583" y="526773"/>
                <a:ext cx="10187608" cy="4444935"/>
              </a:xfrm>
              <a:prstGeom prst="rect">
                <a:avLst/>
              </a:prstGeom>
              <a:blipFill>
                <a:blip r:embed="rId2"/>
                <a:stretch>
                  <a:fillRect l="-898" t="-548" b="-1370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172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80E65BDC-9275-4D57-8FA3-05A47522A223}"/>
                  </a:ext>
                </a:extLst>
              </p:cNvPr>
              <p:cNvSpPr txBox="1"/>
              <p:nvPr/>
            </p:nvSpPr>
            <p:spPr>
              <a:xfrm>
                <a:off x="626165" y="606288"/>
                <a:ext cx="5469835" cy="59877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Integrals of periodic functions</a:t>
                </a:r>
                <a:endParaRPr lang="en-SG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SG" sz="20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sub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sup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sSubSup>
                      <m:sSubSupPr>
                        <m:ctrlPr>
                          <a:rPr lang="en-SG" sz="20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SG" sz="2000" i="1">
                                <a:effectLst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sub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sup>
                    </m:sSub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tabLst>
                    <a:tab pos="357188" algn="l"/>
                  </a:tabLst>
                </a:pPr>
                <a:r>
                  <a:rPr lang="en-SG" sz="20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2. 	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SG" sz="20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sub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sup>
                      <m:e>
                        <m:func>
                          <m:funcPr>
                            <m:ctrlPr>
                              <a:rPr lang="en-SG" sz="2000" i="1">
                                <a:effectLst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𝑛𝑥</m:t>
                            </m:r>
                          </m:e>
                        </m:func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0</m:t>
                    </m:r>
                  </m:oMath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tabLst>
                    <a:tab pos="357188" algn="l"/>
                  </a:tabLst>
                </a:pPr>
                <a:r>
                  <a:rPr lang="en-SG" sz="20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3.	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SG" sz="20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sub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sup>
                      <m:e>
                        <m:func>
                          <m:funcPr>
                            <m:ctrlPr>
                              <a:rPr lang="en-SG" sz="2000" i="1">
                                <a:effectLst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𝑛𝑥</m:t>
                            </m:r>
                          </m:e>
                        </m:func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0</m:t>
                    </m:r>
                  </m:oMath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57188" lvl="0" indent="-357188">
                  <a:lnSpc>
                    <a:spcPct val="115000"/>
                  </a:lnSpc>
                  <a:spcAft>
                    <a:spcPts val="600"/>
                  </a:spcAft>
                  <a:tabLst>
                    <a:tab pos="357188" algn="l"/>
                  </a:tabLst>
                </a:pPr>
                <a:r>
                  <a:rPr lang="en-SG" sz="20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4.	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SG" sz="20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sub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sup>
                      <m:e>
                        <m:func>
                          <m:funcPr>
                            <m:ctrlPr>
                              <a:rPr lang="en-SG" sz="2000" i="1">
                                <a:effectLst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𝑚𝑥</m:t>
                            </m:r>
                            <m:func>
                              <m:funcPr>
                                <m:ctrlPr>
                                  <a:rPr lang="en-SG" sz="2000" i="1">
                                    <a:effectLst/>
                                    <a:latin typeface="Cambria Math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𝑛𝑥</m:t>
                                </m:r>
                              </m:e>
                            </m:func>
                          </m:e>
                        </m:func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SG" sz="20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𝑚𝑛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en-SG" sz="20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𝑖𝑓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𝑖𝑓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b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sz="20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𝑚𝑛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𝑐𝑎𝑙𝑙𝑒𝑑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𝑡h𝑒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𝑘𝑟𝑜𝑛𝑒𝑐𝑘𝑒𝑟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𝑑𝑒𝑙𝑡𝑎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600"/>
                  </a:spcAft>
                  <a:tabLst>
                    <a:tab pos="357188" algn="l"/>
                  </a:tabLst>
                </a:pPr>
                <a:r>
                  <a:rPr lang="en-SG" sz="20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5.	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SG" sz="20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sub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sup>
                      <m:e>
                        <m:func>
                          <m:funcPr>
                            <m:ctrlPr>
                              <a:rPr lang="en-SG" sz="2000" i="1">
                                <a:effectLst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𝑚𝑥</m:t>
                            </m:r>
                            <m:func>
                              <m:funcPr>
                                <m:ctrlPr>
                                  <a:rPr lang="en-SG" sz="2000" i="1">
                                    <a:effectLst/>
                                    <a:latin typeface="Cambria Math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𝑛𝑥</m:t>
                                </m:r>
                              </m:e>
                            </m:func>
                          </m:e>
                        </m:func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SG" sz="20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𝑚𝑛</m:t>
                        </m:r>
                      </m:sub>
                    </m:sSub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sz="20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𝑚𝑛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𝑐𝑎𝑙𝑙𝑒𝑑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𝑡h𝑒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𝑘𝑟𝑜𝑛𝑒𝑐𝑘𝑒𝑟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𝑑𝑒𝑙𝑡𝑎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  <a:tabLst>
                    <a:tab pos="357188" algn="l"/>
                    <a:tab pos="536575" algn="l"/>
                  </a:tabLst>
                </a:pPr>
                <a:r>
                  <a:rPr lang="en-SG" sz="20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6.	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SG" sz="2000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sub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sup>
                      <m:e>
                        <m:func>
                          <m:funcPr>
                            <m:ctrlPr>
                              <a:rPr lang="en-SG" sz="2000" i="1">
                                <a:effectLst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𝑚𝑥</m:t>
                            </m:r>
                            <m:func>
                              <m:funcPr>
                                <m:ctrlPr>
                                  <a:rPr lang="en-SG" sz="2000" i="1">
                                    <a:effectLst/>
                                    <a:latin typeface="Cambria Math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𝑛𝑥</m:t>
                                </m:r>
                              </m:e>
                            </m:func>
                          </m:e>
                        </m:func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0</m:t>
                    </m:r>
                  </m:oMath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0E65BDC-9275-4D57-8FA3-05A47522A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165" y="606288"/>
                <a:ext cx="5469835" cy="5987729"/>
              </a:xfrm>
              <a:prstGeom prst="rect">
                <a:avLst/>
              </a:prstGeom>
              <a:blipFill>
                <a:blip r:embed="rId2"/>
                <a:stretch>
                  <a:fillRect l="-2453" t="-407" b="-13835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76EA1649-F506-4409-92A8-2BE11309DC60}"/>
                  </a:ext>
                </a:extLst>
              </p:cNvPr>
              <p:cNvSpPr txBox="1"/>
              <p:nvPr/>
            </p:nvSpPr>
            <p:spPr>
              <a:xfrm>
                <a:off x="6698974" y="3637722"/>
                <a:ext cx="5009322" cy="25368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NOTE :</a:t>
                </a:r>
                <a:endParaRPr lang="en-SG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SG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func>
                            <m:funcPr>
                              <m:ctrlPr>
                                <a:rPr lang="en-SG" sz="18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 </m:t>
                              </m:r>
                              <m:sSubSup>
                                <m:sSubSupPr>
                                  <m:ctrlPr>
                                    <a:rPr lang="en-SG" sz="18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SG" sz="18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SG" sz="1800" i="1">
                                              <a:effectLst/>
                                              <a:latin typeface="Cambria Math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func>
                                            <m:funcPr>
                                              <m:ctrlPr>
                                                <a:rPr lang="en-SG" sz="1800" i="1">
                                                  <a:effectLst/>
                                                  <a:latin typeface="Cambria Math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1800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sz="18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𝑛𝑥</m:t>
                                              </m:r>
                                            </m:e>
                                          </m:func>
                                        </m:num>
                                        <m:den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𝑛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sup>
                              </m:sSubSup>
                            </m:e>
                          </m:func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en-SG" sz="18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SG" sz="18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𝑛𝑘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SG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SG" sz="18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𝑛𝑘</m:t>
                              </m:r>
                            </m:e>
                          </m:func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  <m:r>
                        <m:rPr>
                          <m:nor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because</m:t>
                      </m:r>
                      <m:func>
                        <m:funcPr>
                          <m:ctrlPr>
                            <a:rPr lang="en-SG" sz="18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SG" sz="18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  <m:r>
                                <m:rPr>
                                  <m:nor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nπ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SG" sz="18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nor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nor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SG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371600" indent="4572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(n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≠0)</m:t>
                    </m:r>
                  </m:oMath>
                </a14:m>
                <a:endParaRPr lang="en-SG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6EA1649-F506-4409-92A8-2BE11309DC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974" y="3637722"/>
                <a:ext cx="5009322" cy="2536848"/>
              </a:xfrm>
              <a:prstGeom prst="rect">
                <a:avLst/>
              </a:prstGeom>
              <a:blipFill>
                <a:blip r:embed="rId3"/>
                <a:stretch>
                  <a:fillRect l="-1095" t="-721" b="-2644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566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BEAF40BE-A75E-40A4-BE14-A99AC1EBFA69}"/>
                  </a:ext>
                </a:extLst>
              </p:cNvPr>
              <p:cNvSpPr txBox="1"/>
              <p:nvPr/>
            </p:nvSpPr>
            <p:spPr>
              <a:xfrm>
                <a:off x="616226" y="258417"/>
                <a:ext cx="8510380" cy="41208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Orthogonal functions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2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SG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two different functions f(x) and g(x) are defined on the interval a </a:t>
                </a:r>
                <a:r>
                  <a:rPr lang="en-US" sz="2000" dirty="0">
                    <a:effectLst/>
                    <a:latin typeface="Zawgyi-One" panose="020B060403050404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≤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 ≤ b and</a:t>
                </a:r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=0 </m:t>
                          </m:r>
                        </m:e>
                      </m:nary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 we say that the two functions are orthogonal to each other on the interval a </a:t>
                </a:r>
                <a:r>
                  <a:rPr lang="en-US" sz="2000" dirty="0">
                    <a:effectLst/>
                    <a:latin typeface="Zawgyi-One" panose="020B060403050404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≤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 ≤ b.</a:t>
                </a:r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EAF40BE-A75E-40A4-BE14-A99AC1EBFA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226" y="258417"/>
                <a:ext cx="8510380" cy="4120808"/>
              </a:xfrm>
              <a:prstGeom prst="rect">
                <a:avLst/>
              </a:prstGeom>
              <a:blipFill>
                <a:blip r:embed="rId2"/>
                <a:stretch>
                  <a:fillRect l="-1074" t="-592" r="-1719" b="-1627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003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B9F3B733-57C7-43EE-AF06-37A4C247C320}"/>
                  </a:ext>
                </a:extLst>
              </p:cNvPr>
              <p:cNvSpPr txBox="1"/>
              <p:nvPr/>
            </p:nvSpPr>
            <p:spPr>
              <a:xfrm>
                <a:off x="327992" y="218660"/>
                <a:ext cx="10207486" cy="69508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example</a:t>
                </a:r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 find a</a:t>
                </a:r>
                <a:r>
                  <a:rPr lang="en-US" sz="20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 multiply f(x) by cos 10x and integrate over a period. That is </a:t>
                </a:r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10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func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nary>
                        <m:naryPr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d>
                            <m:d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 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SG" sz="2000" i="1">
                                              <a:effectLst/>
                                              <a:latin typeface="Cambria Math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func>
                                        <m:funcPr>
                                          <m:ctrlPr>
                                            <a:rPr lang="en-SG" sz="2000" i="1">
                                              <a:effectLst/>
                                              <a:latin typeface="Cambria Math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𝑛𝑥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SG" sz="2000" i="1">
                                                  <a:effectLst/>
                                                  <a:latin typeface="Cambria Math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𝑏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  <m:func>
                                            <m:funcPr>
                                              <m:ctrlPr>
                                                <a:rPr lang="en-SG" sz="2000" i="1">
                                                  <a:effectLst/>
                                                  <a:latin typeface="Cambria Math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2000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𝑛𝑥</m:t>
                                              </m:r>
                                            </m:e>
                                          </m:func>
                                        </m:e>
                                      </m:func>
                                    </m:e>
                                  </m:d>
                                </m:e>
                              </m:nary>
                            </m:e>
                          </m:d>
                          <m:func>
                            <m:func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10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                             =</m:t>
                      </m:r>
                      <m:f>
                        <m:f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func>
                            <m:func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10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nary>
                                    <m:naryPr>
                                      <m:limLoc m:val="undOvr"/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𝜋</m:t>
                                      </m:r>
                                    </m:sub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𝜋</m:t>
                                      </m:r>
                                    </m:sup>
                                    <m:e>
                                      <m:func>
                                        <m:funcPr>
                                          <m:ctrlPr>
                                            <a:rPr lang="en-SG" sz="2000" i="1">
                                              <a:effectLst/>
                                              <a:latin typeface="Cambria Math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𝑛𝑥𝑐𝑜𝑠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 10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𝑑𝑥</m:t>
                                          </m:r>
                                        </m:e>
                                      </m:func>
                                    </m:e>
                                  </m:nary>
                                </m:e>
                              </m:nary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+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nary>
                                    <m:naryPr>
                                      <m:limLoc m:val="undOvr"/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𝜋</m:t>
                                      </m:r>
                                    </m:sub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𝜋</m:t>
                                      </m:r>
                                    </m:sup>
                                    <m:e>
                                      <m:func>
                                        <m:funcPr>
                                          <m:ctrlPr>
                                            <a:rPr lang="en-SG" sz="2000" i="1">
                                              <a:effectLst/>
                                              <a:latin typeface="Cambria Math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𝑛𝑥𝑐𝑜𝑠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 10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𝑑𝑥</m:t>
                                          </m:r>
                                        </m:e>
                                      </m:func>
                                    </m:e>
                                  </m:nary>
                                </m:e>
                              </m:nary>
                            </m:e>
                          </m:func>
                        </m:e>
                      </m:nary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                             =</m:t>
                      </m:r>
                      <m:f>
                        <m:f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×0+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, 10</m:t>
                              </m:r>
                            </m:sub>
                          </m:sSub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+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×0</m:t>
                          </m:r>
                        </m:e>
                      </m:nary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                             =</m:t>
                      </m:r>
                      <m:sSub>
                        <m:sSub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×0+…+</m:t>
                      </m:r>
                      <m:sSub>
                        <m:sSub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9 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×0+</m:t>
                      </m:r>
                      <m:sSub>
                        <m:sSub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10 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×1+ </m:t>
                      </m:r>
                      <m:sSub>
                        <m:sSub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11 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×0+…  </m:t>
                      </m:r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                             =</m:t>
                      </m:r>
                      <m:sSub>
                        <m:sSub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𝜋</m:t>
                      </m:r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                             ∴</m:t>
                      </m:r>
                      <m:sSub>
                        <m:sSub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10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9F3B733-57C7-43EE-AF06-37A4C247C3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92" y="218660"/>
                <a:ext cx="10207486" cy="6950877"/>
              </a:xfrm>
              <a:prstGeom prst="rect">
                <a:avLst/>
              </a:prstGeom>
              <a:blipFill>
                <a:blip r:embed="rId2"/>
                <a:stretch>
                  <a:fillRect l="-657" t="-263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5084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D5B5B961-1E41-430C-8C4A-EA346368646D}"/>
                  </a:ext>
                </a:extLst>
              </p:cNvPr>
              <p:cNvSpPr txBox="1"/>
              <p:nvPr/>
            </p:nvSpPr>
            <p:spPr>
              <a:xfrm>
                <a:off x="954157" y="337929"/>
                <a:ext cx="10605052" cy="57115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(// </a:t>
                </a:r>
                <a:r>
                  <a:rPr lang="en-US" sz="24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ly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endParaRPr lang="en-SG" sz="2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</m:e>
                          </m:func>
                        </m:e>
                      </m:nary>
                      <m:nary>
                        <m:naryPr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d>
                            <m:d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 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SG" sz="2000" i="1">
                                              <a:effectLst/>
                                              <a:latin typeface="Cambria Math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func>
                                        <m:funcPr>
                                          <m:ctrlPr>
                                            <a:rPr lang="en-SG" sz="2000" i="1">
                                              <a:effectLst/>
                                              <a:latin typeface="Cambria Math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𝑛𝑥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SG" sz="2000" i="1">
                                                  <a:effectLst/>
                                                  <a:latin typeface="Cambria Math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𝑏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  <m:func>
                                            <m:funcPr>
                                              <m:ctrlPr>
                                                <a:rPr lang="en-SG" sz="2000" i="1">
                                                  <a:effectLst/>
                                                  <a:latin typeface="Cambria Math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2000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𝑛𝑥</m:t>
                                              </m:r>
                                            </m:e>
                                          </m:func>
                                        </m:e>
                                      </m:func>
                                    </m:e>
                                  </m:d>
                                </m:e>
                              </m:nary>
                            </m:e>
                          </m:d>
                          <m:func>
                            <m:func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3716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 =</m:t>
                      </m:r>
                      <m:f>
                        <m:f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func>
                            <m:func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nary>
                                    <m:naryPr>
                                      <m:limLoc m:val="undOvr"/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𝜋</m:t>
                                      </m:r>
                                    </m:sub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𝜋</m:t>
                                      </m:r>
                                    </m:sup>
                                    <m:e>
                                      <m:func>
                                        <m:funcPr>
                                          <m:ctrlPr>
                                            <a:rPr lang="en-SG" sz="2000" i="1">
                                              <a:effectLst/>
                                              <a:latin typeface="Cambria Math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𝑛𝑥𝑐𝑜𝑠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𝑚𝑥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𝑑𝑥</m:t>
                                          </m:r>
                                        </m:e>
                                      </m:func>
                                    </m:e>
                                  </m:nary>
                                </m:e>
                              </m:nary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+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nary>
                                    <m:naryPr>
                                      <m:limLoc m:val="undOvr"/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𝜋</m:t>
                                      </m:r>
                                    </m:sub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𝜋</m:t>
                                      </m:r>
                                    </m:sup>
                                    <m:e>
                                      <m:func>
                                        <m:funcPr>
                                          <m:ctrlPr>
                                            <a:rPr lang="en-SG" sz="2000" i="1">
                                              <a:effectLst/>
                                              <a:latin typeface="Cambria Math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𝑛𝑥𝑐𝑜𝑠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𝑚𝑥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𝑑𝑥</m:t>
                                          </m:r>
                                        </m:e>
                                      </m:func>
                                    </m:e>
                                  </m:nary>
                                </m:e>
                              </m:nary>
                            </m:e>
                          </m:func>
                        </m:e>
                      </m:nary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3716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=</m:t>
                      </m:r>
                      <m:f>
                        <m:f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×0+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,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+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×0</m:t>
                          </m:r>
                        </m:e>
                      </m:nary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3716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=</m:t>
                      </m:r>
                      <m:sSub>
                        <m:sSub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𝜋</m:t>
                      </m:r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3716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∴</m:t>
                      </m:r>
                      <m:sSub>
                        <m:sSub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5B5B961-1E41-430C-8C4A-EA3463686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157" y="337929"/>
                <a:ext cx="10605052" cy="5711564"/>
              </a:xfrm>
              <a:prstGeom prst="rect">
                <a:avLst/>
              </a:prstGeom>
              <a:blipFill>
                <a:blip r:embed="rId2"/>
                <a:stretch>
                  <a:fillRect l="-920" t="-427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8627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CAA9999B-5E0C-4816-AD98-3C163D2A93E5}"/>
                  </a:ext>
                </a:extLst>
              </p:cNvPr>
              <p:cNvSpPr txBox="1"/>
              <p:nvPr/>
            </p:nvSpPr>
            <p:spPr>
              <a:xfrm>
                <a:off x="308113" y="258417"/>
                <a:ext cx="9988826" cy="60572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Again </a:t>
                </a:r>
                <a:endParaRPr lang="en-SG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</m:e>
                          </m:func>
                        </m:e>
                      </m:nary>
                      <m:nary>
                        <m:naryPr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d>
                            <m:d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 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SG" sz="2000" i="1">
                                              <a:effectLst/>
                                              <a:latin typeface="Cambria Math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func>
                                        <m:funcPr>
                                          <m:ctrlPr>
                                            <a:rPr lang="en-SG" sz="2000" i="1">
                                              <a:effectLst/>
                                              <a:latin typeface="Cambria Math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𝑛𝑥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SG" sz="2000" i="1">
                                                  <a:effectLst/>
                                                  <a:latin typeface="Cambria Math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𝑏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  <m:func>
                                            <m:funcPr>
                                              <m:ctrlPr>
                                                <a:rPr lang="en-SG" sz="2000" i="1">
                                                  <a:effectLst/>
                                                  <a:latin typeface="Cambria Math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2000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𝑛𝑥</m:t>
                                              </m:r>
                                            </m:e>
                                          </m:func>
                                        </m:e>
                                      </m:func>
                                    </m:e>
                                  </m:d>
                                </m:e>
                              </m:nary>
                            </m:e>
                          </m:d>
                          <m:func>
                            <m:func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3716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 =</m:t>
                      </m:r>
                      <m:f>
                        <m:f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func>
                            <m:func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nary>
                                    <m:naryPr>
                                      <m:limLoc m:val="undOvr"/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𝜋</m:t>
                                      </m:r>
                                    </m:sub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𝜋</m:t>
                                      </m:r>
                                    </m:sup>
                                    <m:e>
                                      <m:func>
                                        <m:funcPr>
                                          <m:ctrlPr>
                                            <a:rPr lang="en-SG" sz="2000" i="1">
                                              <a:effectLst/>
                                              <a:latin typeface="Cambria Math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𝑛𝑥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𝑠𝑖𝑛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𝑚𝑥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𝑑𝑥</m:t>
                                          </m:r>
                                        </m:e>
                                      </m:func>
                                    </m:e>
                                  </m:nary>
                                </m:e>
                              </m:nary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+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SG" sz="2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nary>
                                    <m:naryPr>
                                      <m:limLoc m:val="undOvr"/>
                                      <m:ctrlPr>
                                        <a:rPr lang="en-SG" sz="2000" i="1"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𝜋</m:t>
                                      </m:r>
                                    </m:sub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𝜋</m:t>
                                      </m:r>
                                    </m:sup>
                                    <m:e>
                                      <m:func>
                                        <m:funcPr>
                                          <m:ctrlPr>
                                            <a:rPr lang="en-SG" sz="2000" i="1">
                                              <a:effectLst/>
                                              <a:latin typeface="Cambria Math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𝑛𝑥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𝑠𝑖𝑛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𝑚𝑥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𝑑𝑥</m:t>
                                          </m:r>
                                        </m:e>
                                      </m:func>
                                    </m:e>
                                  </m:nary>
                                </m:e>
                              </m:nary>
                            </m:e>
                          </m:func>
                        </m:e>
                      </m:nary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3716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=</m:t>
                      </m:r>
                      <m:f>
                        <m:f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×0+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×0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+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,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3716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=</m:t>
                      </m:r>
                      <m:sSub>
                        <m:sSub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𝜋</m:t>
                      </m:r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3716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∴</m:t>
                      </m:r>
                      <m:sSub>
                        <m:sSub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SG" sz="2000" i="1"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en-SG" sz="2000" i="1"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SG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AA9999B-5E0C-4816-AD98-3C163D2A9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258417"/>
                <a:ext cx="9988826" cy="6057299"/>
              </a:xfrm>
              <a:prstGeom prst="rect">
                <a:avLst/>
              </a:prstGeom>
              <a:blipFill>
                <a:blip r:embed="rId2"/>
                <a:stretch>
                  <a:fillRect l="-977" t="-402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310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B2397BA-C878-42DB-A589-755C8027A27D}"/>
              </a:ext>
            </a:extLst>
          </p:cNvPr>
          <p:cNvSpPr txBox="1"/>
          <p:nvPr/>
        </p:nvSpPr>
        <p:spPr>
          <a:xfrm>
            <a:off x="496955" y="221219"/>
            <a:ext cx="3299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u="none" strike="noStrike" dirty="0">
                <a:solidFill>
                  <a:srgbClr val="C00000"/>
                </a:solidFill>
                <a:effectLst/>
              </a:rPr>
              <a:t>DIRICHLET  CONDITIONS</a:t>
            </a:r>
            <a:r>
              <a:rPr lang="en-SG" sz="2400" dirty="0">
                <a:solidFill>
                  <a:srgbClr val="C00000"/>
                </a:solidFill>
                <a:effectLst/>
              </a:rPr>
              <a:t> </a:t>
            </a:r>
            <a:endParaRPr lang="en-SG" sz="2400" dirty="0">
              <a:solidFill>
                <a:srgbClr val="C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D5A97B1-FB9B-4746-AC30-19956901A1B5}"/>
              </a:ext>
            </a:extLst>
          </p:cNvPr>
          <p:cNvSpPr txBox="1"/>
          <p:nvPr/>
        </p:nvSpPr>
        <p:spPr>
          <a:xfrm>
            <a:off x="496955" y="832934"/>
            <a:ext cx="37768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If a function f(x) is such that </a:t>
            </a:r>
            <a:endParaRPr lang="en-SG" sz="24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AC841F7C-F538-4B1C-A032-D0EA38102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8643938"/>
            <a:ext cx="101600" cy="22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85F9F8B-1E7B-4032-8B3A-167A062312CF}"/>
              </a:ext>
            </a:extLst>
          </p:cNvPr>
          <p:cNvSpPr txBox="1"/>
          <p:nvPr/>
        </p:nvSpPr>
        <p:spPr>
          <a:xfrm>
            <a:off x="439257" y="1957656"/>
            <a:ext cx="9959008" cy="9050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5963" indent="-715963">
              <a:lnSpc>
                <a:spcPts val="33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  f (x) and f′(x) have at most a finite number of finite discontinuities over a single period that is they are piecewise continuous.</a:t>
            </a:r>
            <a:endParaRPr lang="en-S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33B9672-514B-4067-B22F-8DFB1F4F17E5}"/>
              </a:ext>
            </a:extLst>
          </p:cNvPr>
          <p:cNvSpPr txBox="1"/>
          <p:nvPr/>
        </p:nvSpPr>
        <p:spPr>
          <a:xfrm>
            <a:off x="439257" y="1388520"/>
            <a:ext cx="7712765" cy="481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(a)    f(x) is defined, single-valued and periodic with period 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S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5917E25B-B2AA-4FA5-9707-DE8CC30A5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000" y="3159646"/>
            <a:ext cx="4109298" cy="100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095B97E2-5F86-4496-AF91-8BC072C87980}"/>
              </a:ext>
            </a:extLst>
          </p:cNvPr>
          <p:cNvSpPr txBox="1"/>
          <p:nvPr/>
        </p:nvSpPr>
        <p:spPr>
          <a:xfrm>
            <a:off x="1152939" y="3372986"/>
            <a:ext cx="257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series is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BB262ACE-ED5D-4D57-A9D8-55EA8FED6B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66" y="4502380"/>
            <a:ext cx="5261483" cy="111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xmlns="" id="{7FC0B2D1-9617-4E38-8886-C41CD4D78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364" y="5612717"/>
            <a:ext cx="10775316" cy="111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941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2245</Words>
  <Application>Microsoft Office PowerPoint</Application>
  <PresentationFormat>Custom</PresentationFormat>
  <Paragraphs>121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Bitmap Image</vt:lpstr>
      <vt:lpstr>Chapter 3 Fourier Series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Fourier Series </dc:title>
  <dc:creator>Khin Moe</dc:creator>
  <cp:lastModifiedBy>ACER</cp:lastModifiedBy>
  <cp:revision>43</cp:revision>
  <dcterms:created xsi:type="dcterms:W3CDTF">2020-08-26T03:27:36Z</dcterms:created>
  <dcterms:modified xsi:type="dcterms:W3CDTF">2020-09-11T18:24:37Z</dcterms:modified>
</cp:coreProperties>
</file>